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42"/>
  </p:notesMasterIdLst>
  <p:sldIdLst>
    <p:sldId id="256" r:id="rId2"/>
    <p:sldId id="257" r:id="rId3"/>
    <p:sldId id="262" r:id="rId4"/>
    <p:sldId id="263" r:id="rId5"/>
    <p:sldId id="264" r:id="rId6"/>
    <p:sldId id="258" r:id="rId7"/>
    <p:sldId id="265" r:id="rId8"/>
    <p:sldId id="266" r:id="rId9"/>
    <p:sldId id="259" r:id="rId10"/>
    <p:sldId id="260" r:id="rId11"/>
    <p:sldId id="281" r:id="rId12"/>
    <p:sldId id="261" r:id="rId13"/>
    <p:sldId id="267" r:id="rId14"/>
    <p:sldId id="268" r:id="rId15"/>
    <p:sldId id="280" r:id="rId16"/>
    <p:sldId id="269" r:id="rId17"/>
    <p:sldId id="270" r:id="rId18"/>
    <p:sldId id="271" r:id="rId19"/>
    <p:sldId id="272" r:id="rId20"/>
    <p:sldId id="273" r:id="rId21"/>
    <p:sldId id="279" r:id="rId22"/>
    <p:sldId id="274" r:id="rId23"/>
    <p:sldId id="275" r:id="rId24"/>
    <p:sldId id="276" r:id="rId25"/>
    <p:sldId id="277" r:id="rId26"/>
    <p:sldId id="278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ng Li" initials="BL" lastIdx="1" clrIdx="0">
    <p:extLst>
      <p:ext uri="{19B8F6BF-5375-455C-9EA6-DF929625EA0E}">
        <p15:presenceInfo xmlns:p15="http://schemas.microsoft.com/office/powerpoint/2012/main" userId="S-1-5-21-3547536494-2130982268-794885317-15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18T22:41:26.633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41788-5383-474F-ABEB-1CED0E23FD53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751AF-57A5-4993-AC3F-DC1271BD76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1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通常大气层中水汽、氧气会对电磁波有吸收作用，目前绝大多数毫米波应用研究集中在几个“大气窗口”频率和三个“衰减峰”频率上。</a:t>
            </a:r>
            <a:endParaRPr lang="en-US" altLang="zh-CN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所谓的“大气窗口”是指电磁波通过大气层较少被反射、吸收和散射的那些透射率高的波段。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901C4-2B52-4A66-88C9-FA0476AD8D9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53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2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58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343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54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1879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098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661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2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09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84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59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41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7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56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10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0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9ACD2-0022-42C9-B889-3217198007DD}" type="datetimeFigureOut">
              <a:rPr lang="zh-CN" altLang="en-US" smtClean="0"/>
              <a:t>2023/6/18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2F1579-0711-4F6E-BD35-9062870A27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86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3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6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5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5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5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5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png"/><Relationship Id="rId7" Type="http://schemas.openxmlformats.org/officeDocument/2006/relationships/image" Target="../media/image7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65.png"/><Relationship Id="rId10" Type="http://schemas.openxmlformats.org/officeDocument/2006/relationships/image" Target="../media/image88.png"/><Relationship Id="rId4" Type="http://schemas.openxmlformats.org/officeDocument/2006/relationships/image" Target="../media/image57.png"/><Relationship Id="rId9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0.png"/><Relationship Id="rId7" Type="http://schemas.openxmlformats.org/officeDocument/2006/relationships/image" Target="../media/image5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26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5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5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94A1F-F47A-4105-BBF7-DFE076628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34981"/>
            <a:ext cx="5867400" cy="2387600"/>
          </a:xfrm>
        </p:spPr>
        <p:txBody>
          <a:bodyPr/>
          <a:lstStyle/>
          <a:p>
            <a:r>
              <a:rPr lang="zh-CN" altLang="en-US" dirty="0"/>
              <a:t>毫米波雷达</a:t>
            </a:r>
          </a:p>
        </p:txBody>
      </p:sp>
    </p:spTree>
    <p:extLst>
      <p:ext uri="{BB962C8B-B14F-4D97-AF65-F5344CB8AC3E}">
        <p14:creationId xmlns:p14="http://schemas.microsoft.com/office/powerpoint/2010/main" val="2818173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8713635-93D5-4EA7-A466-3AF2A1CCD12F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、毫米波雷达</a:t>
            </a:r>
            <a:r>
              <a:rPr lang="en-US" altLang="zh-CN" dirty="0"/>
              <a:t>-</a:t>
            </a:r>
            <a:r>
              <a:rPr lang="zh-CN" altLang="en-US" dirty="0"/>
              <a:t>安装及测试注意事项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52901D-486C-4845-A8CF-A7DAA0467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99" y="855617"/>
            <a:ext cx="10343293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94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388946-5AF3-4015-AEFB-A858A9B1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927" y="2651125"/>
            <a:ext cx="3124200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智能化衍变</a:t>
            </a:r>
          </a:p>
        </p:txBody>
      </p:sp>
    </p:spTree>
    <p:extLst>
      <p:ext uri="{BB962C8B-B14F-4D97-AF65-F5344CB8AC3E}">
        <p14:creationId xmlns:p14="http://schemas.microsoft.com/office/powerpoint/2010/main" val="2362543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84C3051-D34F-4655-9CE6-FCEA0BAB4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5" y="3998434"/>
            <a:ext cx="1776527" cy="18733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DFEB2DE-F542-4598-BA90-A83718C36172}"/>
              </a:ext>
            </a:extLst>
          </p:cNvPr>
          <p:cNvSpPr txBox="1"/>
          <p:nvPr/>
        </p:nvSpPr>
        <p:spPr>
          <a:xfrm>
            <a:off x="921119" y="5939808"/>
            <a:ext cx="1239841" cy="27699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altLang="en-US" sz="1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mbria Math" panose="02040503050406030204" charset="0"/>
                <a:sym typeface="+mn-ea"/>
              </a:rPr>
              <a:t>传统电器</a:t>
            </a:r>
            <a:endParaRPr kumimoji="1" lang="zh-CN" altLang="en-US" sz="1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Cambria Math" panose="02040503050406030204" charset="0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E7F0D3-40EC-4A29-B8BB-EF437A41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304" y="4476274"/>
            <a:ext cx="466725" cy="4298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9BBDE60-C81E-4F0B-9182-87B5099670E3}"/>
              </a:ext>
            </a:extLst>
          </p:cNvPr>
          <p:cNvSpPr txBox="1"/>
          <p:nvPr/>
        </p:nvSpPr>
        <p:spPr>
          <a:xfrm>
            <a:off x="3019449" y="1606538"/>
            <a:ext cx="1771617" cy="350865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6200000">
              <a:srgbClr val="C00000">
                <a:alpha val="50000"/>
              </a:srgb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endParaRPr lang="en-US" altLang="zh-CN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压力传感器模组</a:t>
            </a:r>
            <a:endParaRPr lang="zh-CN" altLang="en-US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气</a:t>
            </a: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味</a:t>
            </a:r>
            <a:r>
              <a:rPr lang="zh-CN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传感器模组</a:t>
            </a:r>
            <a:endParaRPr lang="en-US" altLang="zh-CN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粉尘（</a:t>
            </a:r>
            <a:r>
              <a:rPr lang="en-US" altLang="zh-CN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PM2.5)</a:t>
            </a: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传感器</a:t>
            </a:r>
            <a:endParaRPr lang="zh-CN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语音控制传感器模组</a:t>
            </a: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多功能环境传感器模组</a:t>
            </a: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红外热成像传感器模组</a:t>
            </a:r>
            <a:endParaRPr lang="zh-CN" altLang="en-US" sz="1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超声波ToF传感器模组</a:t>
            </a:r>
          </a:p>
          <a:p>
            <a:pPr algn="ctr"/>
            <a:r>
              <a:rPr lang="zh-CN" altLang="en-US" sz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毫米波雷达传感器模组</a:t>
            </a:r>
          </a:p>
          <a:p>
            <a:pPr algn="ctr"/>
            <a:r>
              <a:rPr lang="zh-CN" altLang="en-US" sz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人体动态感应模组</a:t>
            </a:r>
          </a:p>
          <a:p>
            <a:pPr algn="ctr"/>
            <a:r>
              <a:rPr lang="zh-CN" altLang="en-US" sz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人体存在感应模组</a:t>
            </a:r>
            <a:endParaRPr lang="en-US" altLang="zh-CN" sz="12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手势识别感应模组</a:t>
            </a:r>
            <a:endParaRPr lang="en-US" altLang="zh-CN" sz="12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多人轨迹感应模组</a:t>
            </a:r>
            <a:endParaRPr lang="en-US" altLang="zh-CN" sz="12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跌倒传感器模组</a:t>
            </a:r>
          </a:p>
          <a:p>
            <a:pPr algn="ctr"/>
            <a:r>
              <a:rPr lang="zh-CN" altLang="en-US" sz="12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呼吸心跳识别传感器模组</a:t>
            </a:r>
          </a:p>
          <a:p>
            <a:pPr algn="ctr"/>
            <a:endParaRPr lang="zh-CN" altLang="en-US" sz="15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kumimoji="1" lang="en-US" altLang="zh-CN" sz="15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==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7798E62-32F2-4195-8A77-6D5A6971C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403" y="3783488"/>
            <a:ext cx="466725" cy="4298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C81655-47B9-46C2-A02D-9225B8B9E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55" y="1606538"/>
            <a:ext cx="1324160" cy="197195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51D8045-981F-4614-B315-03EE6FDA891B}"/>
              </a:ext>
            </a:extLst>
          </p:cNvPr>
          <p:cNvSpPr txBox="1"/>
          <p:nvPr/>
        </p:nvSpPr>
        <p:spPr>
          <a:xfrm>
            <a:off x="5609402" y="3578488"/>
            <a:ext cx="1239841" cy="27699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altLang="en-US" sz="1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mbria Math" panose="02040503050406030204" charset="0"/>
                <a:sym typeface="+mn-ea"/>
              </a:rPr>
              <a:t>通讯模组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2041B2-E8B3-4EA1-9403-A330334B3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973" y="813273"/>
            <a:ext cx="1522411" cy="26411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B604DA-D8A5-4C15-8D26-91A0318A6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468" y="3153470"/>
            <a:ext cx="764566" cy="53469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A588E48-91AA-4752-9783-7A34E0B2A864}"/>
              </a:ext>
            </a:extLst>
          </p:cNvPr>
          <p:cNvSpPr txBox="1"/>
          <p:nvPr/>
        </p:nvSpPr>
        <p:spPr>
          <a:xfrm>
            <a:off x="8390388" y="3578487"/>
            <a:ext cx="1239841" cy="27699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altLang="en-US" sz="1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mbria Math" panose="02040503050406030204" charset="0"/>
                <a:sym typeface="+mn-ea"/>
              </a:rPr>
              <a:t>云</a:t>
            </a:r>
            <a:r>
              <a:rPr kumimoji="1" lang="en-US" altLang="zh-CN" sz="1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mbria Math" panose="02040503050406030204" charset="0"/>
                <a:sym typeface="+mn-ea"/>
              </a:rPr>
              <a:t>/APP</a:t>
            </a:r>
            <a:endParaRPr kumimoji="1" lang="zh-CN" altLang="en-US" sz="1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Cambria Math" panose="02040503050406030204" charset="0"/>
              <a:sym typeface="+mn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3C4B1C7-EA24-413D-AB5A-EADF5F179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9388" y="3731087"/>
            <a:ext cx="466725" cy="5346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210632-95F3-4F8D-BE12-A03B766FF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9156" y="4265782"/>
            <a:ext cx="4586933" cy="190361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1130AB4-3937-4D54-B366-C82A88BAA6A9}"/>
              </a:ext>
            </a:extLst>
          </p:cNvPr>
          <p:cNvSpPr txBox="1"/>
          <p:nvPr/>
        </p:nvSpPr>
        <p:spPr>
          <a:xfrm>
            <a:off x="7439388" y="6216807"/>
            <a:ext cx="1239841" cy="338554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kumimoji="1" lang="zh-CN" altLang="en-US" sz="1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mbria Math" panose="02040503050406030204" charset="0"/>
                <a:sym typeface="+mn-ea"/>
              </a:rPr>
              <a:t>智能电器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B037651-83EB-4F48-A4E0-657C562FEED2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、智能化衍变</a:t>
            </a:r>
          </a:p>
        </p:txBody>
      </p:sp>
    </p:spTree>
    <p:extLst>
      <p:ext uri="{BB962C8B-B14F-4D97-AF65-F5344CB8AC3E}">
        <p14:creationId xmlns:p14="http://schemas.microsoft.com/office/powerpoint/2010/main" val="124948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 animBg="1"/>
      <p:bldP spid="13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35C88BB-8C1D-4B54-BAA5-B1F844A5EF5A}"/>
              </a:ext>
            </a:extLst>
          </p:cNvPr>
          <p:cNvSpPr txBox="1"/>
          <p:nvPr/>
        </p:nvSpPr>
        <p:spPr>
          <a:xfrm>
            <a:off x="404071" y="1448541"/>
            <a:ext cx="1862032" cy="271526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  <a:effectLst>
            <a:glow rad="25400">
              <a:schemeClr val="accent1">
                <a:satMod val="175000"/>
                <a:alpha val="40000"/>
              </a:schemeClr>
            </a:glow>
            <a:innerShdw blurRad="63500" dist="50800" dir="13500000">
              <a:schemeClr val="accent6">
                <a:lumMod val="20000"/>
                <a:lumOff val="80000"/>
                <a:alpha val="50000"/>
              </a:schemeClr>
            </a:inn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1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智能电器</a:t>
            </a: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是将</a:t>
            </a:r>
            <a:r>
              <a:rPr lang="zh-CN" altLang="en-US" sz="1200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微处理器</a:t>
            </a: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、</a:t>
            </a:r>
            <a:r>
              <a:rPr lang="zh-CN" altLang="en-US" sz="1200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传感器</a:t>
            </a: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技术、</a:t>
            </a:r>
            <a:r>
              <a:rPr lang="zh-CN" altLang="en-US" sz="1200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网络通信</a:t>
            </a: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技术引入家用电器设备后</a:t>
            </a:r>
            <a:r>
              <a:rPr lang="zh-CN" altLang="en-US" sz="1200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形成的智能</a:t>
            </a:r>
            <a:r>
              <a:rPr lang="zh-CN" altLang="en-US" sz="1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产品，具有自动感知与控制住宅空间状态和家电自身状态、家电服务状态，能够自动控制及接收住宅用户在住宅内或远程的控制指令；同时，智能家电作为智能家居的组成部分，能够与住宅内其它家电和家居、设施互联组成系统，实现智能家居功能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2AA37B-241B-4A80-91F3-2667C00A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97" y="707603"/>
            <a:ext cx="8433207" cy="4197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2F5F66-CA37-498B-A76D-778DDF707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64" y="4822827"/>
            <a:ext cx="2579794" cy="17741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069BA23-BFA8-4194-9649-DC46CDE234E6}"/>
              </a:ext>
            </a:extLst>
          </p:cNvPr>
          <p:cNvSpPr txBox="1"/>
          <p:nvPr/>
        </p:nvSpPr>
        <p:spPr>
          <a:xfrm>
            <a:off x="7381509" y="4760542"/>
            <a:ext cx="4191000" cy="1631216"/>
          </a:xfrm>
          <a:prstGeom prst="rect">
            <a:avLst/>
          </a:prstGeom>
          <a:noFill/>
          <a:ln w="28575" cmpd="sng">
            <a:solidFill>
              <a:schemeClr val="accent5"/>
            </a:solidFill>
            <a:prstDash val="sysDot"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5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智能家电与传统家电的不同在于</a:t>
            </a:r>
            <a:r>
              <a: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智能家电实现了拟人智能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，产品通过传感器和控制芯片来捕捉和处理信息，除了根据住宅空间环境和用户需求自动设置和控制，用户可以根据自身的习惯进行个性化设置</a:t>
            </a: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。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当智能家电与互联网连接后，其也就具备了社交网络的属性。从而，</a:t>
            </a:r>
            <a:r>
              <a: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智能家电也可理解为物联网家电</a:t>
            </a:r>
            <a:r>
              <a:rPr lang="zh-CN" altLang="en-US" sz="15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8F0720F-DB11-4BA7-A663-E3A4B76F7A67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、智能化衍变之智能电器</a:t>
            </a:r>
          </a:p>
        </p:txBody>
      </p:sp>
    </p:spTree>
    <p:extLst>
      <p:ext uri="{BB962C8B-B14F-4D97-AF65-F5344CB8AC3E}">
        <p14:creationId xmlns:p14="http://schemas.microsoft.com/office/powerpoint/2010/main" val="301888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57663D1-E83F-4B4B-BEC1-F5EE64F5DA7F}"/>
              </a:ext>
            </a:extLst>
          </p:cNvPr>
          <p:cNvCxnSpPr/>
          <p:nvPr/>
        </p:nvCxnSpPr>
        <p:spPr>
          <a:xfrm flipH="1">
            <a:off x="5860627" y="1084892"/>
            <a:ext cx="14605" cy="3546475"/>
          </a:xfrm>
          <a:prstGeom prst="line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95CE0817-7AA0-48D0-BBFE-2700B0695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579" y="4654972"/>
            <a:ext cx="2525710" cy="1576917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47E255FB-17A0-4E37-AB41-F2118656ADBC}"/>
              </a:ext>
            </a:extLst>
          </p:cNvPr>
          <p:cNvCxnSpPr/>
          <p:nvPr/>
        </p:nvCxnSpPr>
        <p:spPr>
          <a:xfrm>
            <a:off x="3731789" y="1101164"/>
            <a:ext cx="2136140" cy="0"/>
          </a:xfrm>
          <a:prstGeom prst="straightConnector1">
            <a:avLst/>
          </a:prstGeom>
          <a:ln>
            <a:solidFill>
              <a:srgbClr val="C00000"/>
            </a:solidFill>
            <a:headEnd type="diamond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F6918B7E-614C-400E-BEB5-E1D7A96FA233}"/>
              </a:ext>
            </a:extLst>
          </p:cNvPr>
          <p:cNvSpPr txBox="1"/>
          <p:nvPr/>
        </p:nvSpPr>
        <p:spPr>
          <a:xfrm>
            <a:off x="2773040" y="968218"/>
            <a:ext cx="902811" cy="307777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智能卫浴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55C14C-3968-4FB1-BC87-706039AAB4CD}"/>
              </a:ext>
            </a:extLst>
          </p:cNvPr>
          <p:cNvSpPr txBox="1"/>
          <p:nvPr/>
        </p:nvSpPr>
        <p:spPr>
          <a:xfrm>
            <a:off x="1985190" y="647654"/>
            <a:ext cx="800219" cy="101566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1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智能马桶</a:t>
            </a:r>
          </a:p>
          <a:p>
            <a:r>
              <a:rPr lang="zh-CN" sz="1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智能浴镜</a:t>
            </a:r>
          </a:p>
          <a:p>
            <a:r>
              <a:rPr lang="zh-CN" sz="1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智能浴霸</a:t>
            </a:r>
            <a:endParaRPr lang="en-US" altLang="zh-CN" sz="12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zh-CN" altLang="en-US" sz="1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智能镜柜</a:t>
            </a:r>
            <a:endParaRPr lang="zh-CN" altLang="zh-CN" sz="12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en-US" altLang="zh-CN" sz="12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C322833-7D04-4A80-8D6E-0B01835DB962}"/>
              </a:ext>
            </a:extLst>
          </p:cNvPr>
          <p:cNvCxnSpPr/>
          <p:nvPr/>
        </p:nvCxnSpPr>
        <p:spPr>
          <a:xfrm>
            <a:off x="3724487" y="2014187"/>
            <a:ext cx="2136140" cy="0"/>
          </a:xfrm>
          <a:prstGeom prst="straightConnector1">
            <a:avLst/>
          </a:prstGeom>
          <a:ln>
            <a:solidFill>
              <a:srgbClr val="002060"/>
            </a:solidFill>
            <a:headEnd type="diamond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1BB09805-8CFB-4CA9-8304-20F4124A04E4}"/>
              </a:ext>
            </a:extLst>
          </p:cNvPr>
          <p:cNvSpPr txBox="1"/>
          <p:nvPr/>
        </p:nvSpPr>
        <p:spPr>
          <a:xfrm>
            <a:off x="2462603" y="1877231"/>
            <a:ext cx="1261884" cy="307777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智能厨房电器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651017-F247-4976-B2D1-1D52FA89DD1F}"/>
              </a:ext>
            </a:extLst>
          </p:cNvPr>
          <p:cNvSpPr txBox="1"/>
          <p:nvPr/>
        </p:nvSpPr>
        <p:spPr>
          <a:xfrm>
            <a:off x="1576800" y="1695914"/>
            <a:ext cx="1082348" cy="95410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1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</a:t>
            </a:r>
            <a:r>
              <a:rPr lang="zh-CN" altLang="en-US" sz="1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冰箱</a:t>
            </a:r>
            <a:endParaRPr lang="zh-CN" sz="1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zh-CN" sz="1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</a:t>
            </a:r>
            <a:r>
              <a:rPr lang="zh-CN" altLang="en-US" sz="1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烟机</a:t>
            </a:r>
            <a:endParaRPr lang="zh-CN" sz="1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zh-CN" sz="1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</a:t>
            </a:r>
            <a:r>
              <a:rPr lang="zh-CN" altLang="en-US" sz="1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净水机</a:t>
            </a:r>
            <a:endParaRPr lang="zh-CN" altLang="zh-CN" sz="1400" b="1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en-US" altLang="zh-CN" sz="1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73927B4-3E2C-46D2-B055-F400FA801DDD}"/>
              </a:ext>
            </a:extLst>
          </p:cNvPr>
          <p:cNvCxnSpPr/>
          <p:nvPr/>
        </p:nvCxnSpPr>
        <p:spPr>
          <a:xfrm>
            <a:off x="3724487" y="2858129"/>
            <a:ext cx="2136140" cy="0"/>
          </a:xfrm>
          <a:prstGeom prst="straightConnector1">
            <a:avLst/>
          </a:prstGeom>
          <a:ln>
            <a:headEnd type="diamond" w="med" len="med"/>
            <a:tailEnd type="oval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6685BD84-A76F-4E68-9449-D792B2E7AD94}"/>
              </a:ext>
            </a:extLst>
          </p:cNvPr>
          <p:cNvSpPr txBox="1"/>
          <p:nvPr/>
        </p:nvSpPr>
        <p:spPr>
          <a:xfrm>
            <a:off x="2462603" y="2694730"/>
            <a:ext cx="1261884" cy="307777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智能洁净电器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5AB0C7-3CB6-4A00-981A-5B7691D263BC}"/>
              </a:ext>
            </a:extLst>
          </p:cNvPr>
          <p:cNvSpPr txBox="1"/>
          <p:nvPr/>
        </p:nvSpPr>
        <p:spPr>
          <a:xfrm>
            <a:off x="1016122" y="2709300"/>
            <a:ext cx="1441420" cy="954107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智能空气净化器</a:t>
            </a:r>
          </a:p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智能洗衣机</a:t>
            </a:r>
          </a:p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智能衣柜</a:t>
            </a:r>
          </a:p>
          <a:p>
            <a:pPr lvl="0" algn="l">
              <a:buClrTx/>
              <a:buSzTx/>
              <a:buFontTx/>
            </a:pP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==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FD39B0-3643-4E90-B28F-0A5A44C0CEC1}"/>
              </a:ext>
            </a:extLst>
          </p:cNvPr>
          <p:cNvSpPr txBox="1"/>
          <p:nvPr/>
        </p:nvSpPr>
        <p:spPr>
          <a:xfrm>
            <a:off x="2003366" y="3752825"/>
            <a:ext cx="1858012" cy="307777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智能环境安全报警器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C2D7138-9F5A-4D96-AC74-9B9A68F9F87E}"/>
              </a:ext>
            </a:extLst>
          </p:cNvPr>
          <p:cNvCxnSpPr/>
          <p:nvPr/>
        </p:nvCxnSpPr>
        <p:spPr>
          <a:xfrm>
            <a:off x="3724487" y="3906714"/>
            <a:ext cx="2136140" cy="0"/>
          </a:xfrm>
          <a:prstGeom prst="straightConnector1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olid"/>
            <a:headEnd type="diamon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48E9263-9595-4785-A66B-DF2ACB8BA570}"/>
              </a:ext>
            </a:extLst>
          </p:cNvPr>
          <p:cNvCxnSpPr/>
          <p:nvPr/>
        </p:nvCxnSpPr>
        <p:spPr>
          <a:xfrm>
            <a:off x="5902219" y="1538816"/>
            <a:ext cx="2136140" cy="0"/>
          </a:xfrm>
          <a:prstGeom prst="straightConnector1">
            <a:avLst/>
          </a:prstGeom>
          <a:ln>
            <a:solidFill>
              <a:schemeClr val="accent4"/>
            </a:solidFill>
            <a:headEnd type="diamond" w="med" len="med"/>
            <a:tailEnd type="oval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F9AF165E-0B19-4A45-8597-442F7EFCD2D0}"/>
              </a:ext>
            </a:extLst>
          </p:cNvPr>
          <p:cNvSpPr txBox="1"/>
          <p:nvPr/>
        </p:nvSpPr>
        <p:spPr>
          <a:xfrm>
            <a:off x="2188893" y="4226144"/>
            <a:ext cx="1486958" cy="116955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智能门锁</a:t>
            </a:r>
          </a:p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可视对讲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 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IPC </a:t>
            </a:r>
          </a:p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远程视频监控器</a:t>
            </a:r>
          </a:p>
          <a:p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   ==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10D0E41-9FEF-4427-A6A7-86872C869A15}"/>
              </a:ext>
            </a:extLst>
          </p:cNvPr>
          <p:cNvSpPr txBox="1"/>
          <p:nvPr/>
        </p:nvSpPr>
        <p:spPr>
          <a:xfrm>
            <a:off x="8025855" y="1380006"/>
            <a:ext cx="902811" cy="307777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1400" dirty="0">
                <a:solidFill>
                  <a:schemeClr val="accent4"/>
                </a:solidFill>
                <a:sym typeface="+mn-ea"/>
              </a:rPr>
              <a:t>智能照明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B99C540-9A5D-4D11-9EC4-712FA3C19651}"/>
              </a:ext>
            </a:extLst>
          </p:cNvPr>
          <p:cNvSpPr txBox="1"/>
          <p:nvPr/>
        </p:nvSpPr>
        <p:spPr>
          <a:xfrm>
            <a:off x="8876496" y="837141"/>
            <a:ext cx="2187575" cy="138366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LED</a:t>
            </a:r>
            <a:r>
              <a:rPr lang="zh-CN" alt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道路灯   </a:t>
            </a:r>
            <a:r>
              <a:rPr lang="en-US" altLang="zh-CN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LED</a:t>
            </a:r>
            <a:r>
              <a:rPr lang="zh-CN" alt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地埋灯</a:t>
            </a:r>
            <a:endParaRPr lang="en-US" altLang="zh-CN" sz="1400" b="1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en-US" altLang="zh-CN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LED</a:t>
            </a:r>
            <a:r>
              <a:rPr lang="zh-CN" alt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吸顶灯 、</a:t>
            </a:r>
            <a:r>
              <a:rPr lang="en-US" altLang="zh-CN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LED</a:t>
            </a:r>
            <a:r>
              <a:rPr lang="zh-CN" alt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筒灯</a:t>
            </a:r>
          </a:p>
          <a:p>
            <a:r>
              <a:rPr lang="en-US" altLang="zh-CN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LED</a:t>
            </a:r>
            <a:r>
              <a:rPr lang="zh-CN" alt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台灯、    </a:t>
            </a:r>
            <a:r>
              <a:rPr lang="en-US" altLang="zh-CN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LED</a:t>
            </a:r>
            <a:r>
              <a:rPr lang="zh-CN" alt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线槽灯</a:t>
            </a:r>
          </a:p>
          <a:p>
            <a:r>
              <a:rPr lang="en-US" altLang="zh-CN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LED</a:t>
            </a:r>
            <a:r>
              <a:rPr lang="zh-CN" alt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高棚灯、 </a:t>
            </a:r>
            <a:r>
              <a:rPr lang="en-US" altLang="zh-CN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LED</a:t>
            </a:r>
            <a:r>
              <a:rPr lang="zh-CN" alt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工矿灯</a:t>
            </a:r>
          </a:p>
          <a:p>
            <a:r>
              <a:rPr 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LED</a:t>
            </a:r>
            <a:r>
              <a:rPr lang="zh-CN" altLang="en-US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情景氛围灯</a:t>
            </a:r>
          </a:p>
          <a:p>
            <a:r>
              <a:rPr lang="en-US" altLang="zh-CN" sz="14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           ==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10004388-5DF7-4B98-B9EA-EDEA2548D517}"/>
              </a:ext>
            </a:extLst>
          </p:cNvPr>
          <p:cNvCxnSpPr/>
          <p:nvPr/>
        </p:nvCxnSpPr>
        <p:spPr>
          <a:xfrm>
            <a:off x="5902219" y="2404956"/>
            <a:ext cx="2136140" cy="0"/>
          </a:xfrm>
          <a:prstGeom prst="straightConnector1">
            <a:avLst/>
          </a:prstGeom>
          <a:ln>
            <a:headEnd type="diamond" w="med" len="med"/>
            <a:tailEnd type="oval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0AD90AFB-9C5C-4149-B919-31E4011EC5B2}"/>
              </a:ext>
            </a:extLst>
          </p:cNvPr>
          <p:cNvSpPr txBox="1"/>
          <p:nvPr/>
        </p:nvSpPr>
        <p:spPr>
          <a:xfrm>
            <a:off x="8004070" y="2220806"/>
            <a:ext cx="1261884" cy="307777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400" b="1" dirty="0"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智能冷暖电器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978B4D-6EAA-4BAA-8CBA-AD385DA8EB3F}"/>
              </a:ext>
            </a:extLst>
          </p:cNvPr>
          <p:cNvSpPr txBox="1"/>
          <p:nvPr/>
        </p:nvSpPr>
        <p:spPr>
          <a:xfrm>
            <a:off x="9278317" y="2125100"/>
            <a:ext cx="1075055" cy="11684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1400" b="1" dirty="0"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智能空调</a:t>
            </a:r>
          </a:p>
          <a:p>
            <a:r>
              <a:rPr lang="zh-CN" sz="1400" b="1" dirty="0"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智能新风机</a:t>
            </a:r>
          </a:p>
          <a:p>
            <a:r>
              <a:rPr lang="zh-CN" sz="1400" b="1" dirty="0"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智能风扇</a:t>
            </a:r>
          </a:p>
          <a:p>
            <a:r>
              <a:rPr lang="zh-CN" sz="1400" b="1" dirty="0"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智能取暖器</a:t>
            </a:r>
            <a:endParaRPr lang="zh-CN" altLang="en-US" sz="1400" b="1" dirty="0"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en-US" altLang="zh-CN" sz="1400" b="1" dirty="0"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73C6D4D-3817-48F2-8A18-982D4C09F3B5}"/>
              </a:ext>
            </a:extLst>
          </p:cNvPr>
          <p:cNvCxnSpPr/>
          <p:nvPr/>
        </p:nvCxnSpPr>
        <p:spPr>
          <a:xfrm>
            <a:off x="5860627" y="3293500"/>
            <a:ext cx="213614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diamond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44168A46-BCED-414F-A0EE-1BB655791B4F}"/>
              </a:ext>
            </a:extLst>
          </p:cNvPr>
          <p:cNvSpPr txBox="1"/>
          <p:nvPr/>
        </p:nvSpPr>
        <p:spPr>
          <a:xfrm>
            <a:off x="7938559" y="3140465"/>
            <a:ext cx="1261884" cy="307777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智能影音电器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04C1457-7898-4DA0-8210-AAD6219F902B}"/>
              </a:ext>
            </a:extLst>
          </p:cNvPr>
          <p:cNvSpPr txBox="1"/>
          <p:nvPr/>
        </p:nvSpPr>
        <p:spPr>
          <a:xfrm>
            <a:off x="9086410" y="3186353"/>
            <a:ext cx="1082348" cy="95410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1400" b="1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智能电视</a:t>
            </a:r>
          </a:p>
          <a:p>
            <a:r>
              <a:rPr lang="zh-CN" sz="1400" b="1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智能音响</a:t>
            </a:r>
            <a:endParaRPr lang="en-US" altLang="zh-CN" sz="1400" b="1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智能会议屏</a:t>
            </a:r>
          </a:p>
          <a:p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975C7FDC-C87C-4484-B421-E1EDA4575AC8}"/>
              </a:ext>
            </a:extLst>
          </p:cNvPr>
          <p:cNvCxnSpPr/>
          <p:nvPr/>
        </p:nvCxnSpPr>
        <p:spPr>
          <a:xfrm>
            <a:off x="5875232" y="4302125"/>
            <a:ext cx="2136140" cy="0"/>
          </a:xfrm>
          <a:prstGeom prst="straightConnector1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olid"/>
            <a:headEnd type="diamon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3A7E4C99-A503-4098-B605-83F832430EE1}"/>
              </a:ext>
            </a:extLst>
          </p:cNvPr>
          <p:cNvSpPr txBox="1"/>
          <p:nvPr/>
        </p:nvSpPr>
        <p:spPr>
          <a:xfrm>
            <a:off x="7996767" y="4148236"/>
            <a:ext cx="2756535" cy="307777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智能家居电器</a:t>
            </a:r>
            <a:r>
              <a:rPr 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组网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E8F7066-3523-4DD0-AC6D-109E3ED42471}"/>
              </a:ext>
            </a:extLst>
          </p:cNvPr>
          <p:cNvSpPr txBox="1"/>
          <p:nvPr/>
        </p:nvSpPr>
        <p:spPr>
          <a:xfrm>
            <a:off x="4799859" y="6276958"/>
            <a:ext cx="198002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智能家居系统拓扑架构</a:t>
            </a:r>
            <a:endParaRPr lang="zh-CN" altLang="en-US" sz="14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1A2427-C7F7-40A0-AFB3-7C0E26356D3A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、智能电器之智能家居</a:t>
            </a:r>
          </a:p>
        </p:txBody>
      </p:sp>
    </p:spTree>
    <p:extLst>
      <p:ext uri="{BB962C8B-B14F-4D97-AF65-F5344CB8AC3E}">
        <p14:creationId xmlns:p14="http://schemas.microsoft.com/office/powerpoint/2010/main" val="3675270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5617C3-2CA1-42A7-9639-F0C1CE18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855" y="2574925"/>
            <a:ext cx="4405745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毫米波产品介绍</a:t>
            </a:r>
          </a:p>
        </p:txBody>
      </p:sp>
    </p:spTree>
    <p:extLst>
      <p:ext uri="{BB962C8B-B14F-4D97-AF65-F5344CB8AC3E}">
        <p14:creationId xmlns:p14="http://schemas.microsoft.com/office/powerpoint/2010/main" val="108477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C7ADD95-5F63-468D-9A7F-4CE7C43E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2" y="668917"/>
            <a:ext cx="1909481" cy="16016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4421F6-21A9-47B9-A659-837C5BDA6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23" y="2643700"/>
            <a:ext cx="4128523" cy="38873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1ECEBA1-0E53-4EFE-B66C-A935DBE97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852" y="349767"/>
            <a:ext cx="3521418" cy="23955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D9E4DA-1B1F-4AEC-AC2F-3F2598222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199" y="3633011"/>
            <a:ext cx="2993176" cy="29397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6F0306-9CE8-416A-B258-F77D7B156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03" y="1111656"/>
            <a:ext cx="1828386" cy="3764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01FE69-E590-4D3D-A0E3-A1DA09559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003" y="187036"/>
            <a:ext cx="446567" cy="66709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41DDF1A-3B43-4D01-9028-2D2620E03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7385" y="1779579"/>
            <a:ext cx="2413700" cy="8020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CDF930-919D-4699-94E9-C3454CF55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029" y="2932995"/>
            <a:ext cx="1461346" cy="32474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09BB861-B5FF-41BE-BA50-40C73335353C}"/>
              </a:ext>
            </a:extLst>
          </p:cNvPr>
          <p:cNvSpPr txBox="1"/>
          <p:nvPr/>
        </p:nvSpPr>
        <p:spPr>
          <a:xfrm>
            <a:off x="5814961" y="3633011"/>
            <a:ext cx="11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场景应用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BE94FC-4E02-435F-B3A4-84CFC9727904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、毫米波雷达之微动感应</a:t>
            </a:r>
          </a:p>
        </p:txBody>
      </p:sp>
    </p:spTree>
    <p:extLst>
      <p:ext uri="{BB962C8B-B14F-4D97-AF65-F5344CB8AC3E}">
        <p14:creationId xmlns:p14="http://schemas.microsoft.com/office/powerpoint/2010/main" val="2045917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596A59-7F7E-47A5-A1DF-8ABA29516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85" y="187036"/>
            <a:ext cx="446567" cy="66709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54394BE-1045-4E8D-98FF-320C4496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82" y="1008695"/>
            <a:ext cx="1956758" cy="10393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9DEE7D-2A4F-4850-9B87-E2BDA0845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283" y="1406316"/>
            <a:ext cx="2343662" cy="2441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EBF66E-C4B2-4B2E-BE54-D86AA72F2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82" y="3679932"/>
            <a:ext cx="5106216" cy="27277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1AEC79C-67EA-4EB1-8C39-15645BFE3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900" y="2117343"/>
            <a:ext cx="2887165" cy="12342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C7C0A74-E6AF-4CDA-8EE3-315FA520D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972" y="479995"/>
            <a:ext cx="3237606" cy="23409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9E9E7DB-FD36-48C2-A8B9-C26B58FB2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7200" y="2820901"/>
            <a:ext cx="1328247" cy="3304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EC18D13-C12F-45E4-9BE7-C243C2F60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9718" y="3541697"/>
            <a:ext cx="3479860" cy="300426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A6D1508-3CB8-4AFB-9386-1E57C746B4DB}"/>
              </a:ext>
            </a:extLst>
          </p:cNvPr>
          <p:cNvSpPr txBox="1"/>
          <p:nvPr/>
        </p:nvSpPr>
        <p:spPr>
          <a:xfrm>
            <a:off x="5878643" y="3429000"/>
            <a:ext cx="11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场景应用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70E1C5A-E38B-4DC3-892E-0558880FFDE6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、毫米波雷达之人体存在感应</a:t>
            </a:r>
          </a:p>
        </p:txBody>
      </p:sp>
    </p:spTree>
    <p:extLst>
      <p:ext uri="{BB962C8B-B14F-4D97-AF65-F5344CB8AC3E}">
        <p14:creationId xmlns:p14="http://schemas.microsoft.com/office/powerpoint/2010/main" val="2821617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0C52A59-2C01-48CA-A3E8-9B49F987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748" y="187036"/>
            <a:ext cx="446567" cy="66709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EB132D-920F-43D7-99E9-B3CD9CA0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98143"/>
            <a:ext cx="1627909" cy="15910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B784D3-C495-4825-90C8-FC17527F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775" y="919282"/>
            <a:ext cx="1627909" cy="2933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1E98B4-6495-4E0B-9AE8-ADE77977C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242" y="1960703"/>
            <a:ext cx="3542973" cy="11565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01AD71-4C6D-47E5-B5A8-BA3E2B36A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58" y="3429000"/>
            <a:ext cx="5027090" cy="33011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5C5601-CF8D-4279-B04A-BC0302C28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463" y="570719"/>
            <a:ext cx="3204057" cy="23875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CEE0B9-8262-4517-AEBF-30EE4A4EA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8188" y="3498212"/>
            <a:ext cx="3346332" cy="316274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50DEC52-3B49-4A48-8ACA-2B79471C3F9A}"/>
              </a:ext>
            </a:extLst>
          </p:cNvPr>
          <p:cNvSpPr txBox="1"/>
          <p:nvPr/>
        </p:nvSpPr>
        <p:spPr>
          <a:xfrm>
            <a:off x="5944361" y="3636818"/>
            <a:ext cx="11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场景应用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EBEEF09-0223-4D49-AFBB-8E0017096456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、毫米波雷达之精准测距</a:t>
            </a:r>
          </a:p>
        </p:txBody>
      </p:sp>
    </p:spTree>
    <p:extLst>
      <p:ext uri="{BB962C8B-B14F-4D97-AF65-F5344CB8AC3E}">
        <p14:creationId xmlns:p14="http://schemas.microsoft.com/office/powerpoint/2010/main" val="153636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B0F7999-3BAB-446C-9E3C-7B673DA60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626" y="187036"/>
            <a:ext cx="446567" cy="66709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90B6B9-FBE6-4D23-9D37-785AA00D0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90" y="674342"/>
            <a:ext cx="1627909" cy="15910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AB284B-9B1C-43C3-8144-61A9D0C6C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273" y="1048355"/>
            <a:ext cx="1925781" cy="3444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4B1F86-57E4-4BD2-8F00-E8D01836D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982" y="1746749"/>
            <a:ext cx="2807276" cy="7400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9B10C3-C790-4B1B-9809-44F044F39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548" y="574964"/>
            <a:ext cx="3309707" cy="2447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D07F7B-3D83-4DEC-8254-C96B71D2A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310" y="3359282"/>
            <a:ext cx="4872537" cy="28243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A592A9-9554-4A67-8279-27032C643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6551" y="3359282"/>
            <a:ext cx="3948704" cy="328381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5023D22-5674-4F0E-A4F6-00FF2135BAED}"/>
              </a:ext>
            </a:extLst>
          </p:cNvPr>
          <p:cNvSpPr txBox="1"/>
          <p:nvPr/>
        </p:nvSpPr>
        <p:spPr>
          <a:xfrm>
            <a:off x="5683588" y="3522518"/>
            <a:ext cx="11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场景应用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17AD42B-5F44-4C79-AFA1-F853C692DA1D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、毫米波雷达之手势识别</a:t>
            </a:r>
          </a:p>
        </p:txBody>
      </p:sp>
    </p:spTree>
    <p:extLst>
      <p:ext uri="{BB962C8B-B14F-4D97-AF65-F5344CB8AC3E}">
        <p14:creationId xmlns:p14="http://schemas.microsoft.com/office/powerpoint/2010/main" val="334326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89CA73-7BDE-4787-8344-72DEB265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64" y="780018"/>
            <a:ext cx="1759527" cy="507711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EAAB58-AEE2-4AEB-B753-A5A2C590E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106" y="2080655"/>
            <a:ext cx="7855528" cy="242454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毫米雷达：介绍、</a:t>
            </a:r>
            <a:r>
              <a:rPr lang="en-US" altLang="zh-CN" dirty="0"/>
              <a:t>ISM</a:t>
            </a:r>
            <a:r>
              <a:rPr lang="zh-CN" altLang="en-US" dirty="0"/>
              <a:t>、原理、优势</a:t>
            </a:r>
            <a:r>
              <a:rPr lang="en-US" altLang="zh-CN" dirty="0"/>
              <a:t>……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智能化衍变：智能电器</a:t>
            </a:r>
            <a:r>
              <a:rPr lang="en-US" altLang="zh-CN" dirty="0"/>
              <a:t>-</a:t>
            </a:r>
            <a:r>
              <a:rPr lang="zh-CN" altLang="en-US" dirty="0"/>
              <a:t>智能家居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毫米波产品介绍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雷达应用篇</a:t>
            </a:r>
            <a:r>
              <a:rPr lang="en-US" altLang="zh-CN" dirty="0"/>
              <a:t>- </a:t>
            </a:r>
            <a:r>
              <a:rPr lang="zh-CN" altLang="en-US" dirty="0"/>
              <a:t>智能卫浴、智能家电、智能照明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110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D00959-3D87-4DED-8465-C3CEB5E1B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07" y="677736"/>
            <a:ext cx="1199448" cy="19795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216EBF-1DCF-4439-8249-6E94F5BA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256" y="1102254"/>
            <a:ext cx="1711036" cy="4474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C0EB48-7892-40CD-A930-8C827ED53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633" y="187036"/>
            <a:ext cx="446567" cy="66709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E9613-7312-499C-AD42-BF451D76A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425" y="1847629"/>
            <a:ext cx="3101733" cy="14282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AEBA84-567A-4604-AE5A-FAF48D346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94" y="3587374"/>
            <a:ext cx="4671614" cy="28242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E72B254-9A63-4913-AD78-76041EF47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906" y="424335"/>
            <a:ext cx="3491421" cy="2706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C2B07F-FD8E-4E6C-92F3-84064817E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357" y="3275888"/>
            <a:ext cx="3712389" cy="3429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C5E28F0-241F-4DA2-BF6C-0AF1CEC9AF85}"/>
              </a:ext>
            </a:extLst>
          </p:cNvPr>
          <p:cNvSpPr txBox="1"/>
          <p:nvPr/>
        </p:nvSpPr>
        <p:spPr>
          <a:xfrm>
            <a:off x="5732923" y="3587374"/>
            <a:ext cx="11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场景应用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63F2FA7-6E87-4129-8538-E1E21B51052B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、毫米波雷达之轨迹跟踪</a:t>
            </a:r>
          </a:p>
        </p:txBody>
      </p:sp>
    </p:spTree>
    <p:extLst>
      <p:ext uri="{BB962C8B-B14F-4D97-AF65-F5344CB8AC3E}">
        <p14:creationId xmlns:p14="http://schemas.microsoft.com/office/powerpoint/2010/main" val="1533259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63F4F-AA9E-4E8F-B12C-C2D08E9C8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172" y="2438855"/>
            <a:ext cx="5080907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应用篇：智能卫浴</a:t>
            </a:r>
          </a:p>
        </p:txBody>
      </p:sp>
    </p:spTree>
    <p:extLst>
      <p:ext uri="{BB962C8B-B14F-4D97-AF65-F5344CB8AC3E}">
        <p14:creationId xmlns:p14="http://schemas.microsoft.com/office/powerpoint/2010/main" val="906516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F7CE20E-3F9E-4B64-835D-B0382F76D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868" y="3249665"/>
            <a:ext cx="244714" cy="2361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2ADE22-3DBA-476D-AFC0-0ADC120A2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706" y="1206993"/>
            <a:ext cx="2892812" cy="43059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F519E53-22DB-4A2D-A67A-03732CF30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301" y="3249665"/>
            <a:ext cx="284309" cy="274367"/>
          </a:xfrm>
          <a:prstGeom prst="rect">
            <a:avLst/>
          </a:prstGeom>
          <a:scene3d>
            <a:camera prst="obliqueBottomLeft">
              <a:rot lat="2728699" lon="558418" rev="1329122"/>
            </a:camera>
            <a:lightRig rig="threePt" dir="t"/>
          </a:scene3d>
          <a:sp3d z="6350"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2FE567D-910D-48D0-9E19-5DB350A98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621" y="658617"/>
            <a:ext cx="878789" cy="8787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DEF1B2-4AC3-4A2F-86CF-6B41597B6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467" y="1275388"/>
            <a:ext cx="1413565" cy="29102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78CB19C-3B94-404E-B115-CB60005A8E75}"/>
              </a:ext>
            </a:extLst>
          </p:cNvPr>
          <p:cNvSpPr txBox="1"/>
          <p:nvPr/>
        </p:nvSpPr>
        <p:spPr>
          <a:xfrm>
            <a:off x="101203" y="1653910"/>
            <a:ext cx="4533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米范围，雷达感应到人时，小夜灯亮起及马桶盖打开；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人离开马桶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米范围后，雷达感应不到人时，马桶盖关闭及小夜灯关闭；并开启冲水、杀菌功能；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B7205B9-3444-4C97-873A-4228E01F9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587" y="3673486"/>
            <a:ext cx="770533" cy="8787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23350A6-E6FC-40C7-9392-955ABECB8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921" y="555869"/>
            <a:ext cx="770533" cy="8787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D16D4BC-2F27-4D3C-A4E0-A48965CC9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514" y="4418743"/>
            <a:ext cx="1361560" cy="20029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0AFE8EC-8D0B-4369-ABFF-397BC8679F18}"/>
              </a:ext>
            </a:extLst>
          </p:cNvPr>
          <p:cNvSpPr txBox="1"/>
          <p:nvPr/>
        </p:nvSpPr>
        <p:spPr>
          <a:xfrm>
            <a:off x="851140" y="5005062"/>
            <a:ext cx="4260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米范围，雷达感应到人时，小夜灯亮起，及座圈进行加热；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</a:t>
            </a:r>
            <a:r>
              <a:rPr lang="zh-CN" altLang="en-US" sz="1200" b="1" dirty="0"/>
              <a:t>米范围后，雷达感应到人时，马桶盖开启；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人离开马桶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米时，雷达感应不到人时，马桶关闭加热、关盖、小夜灯，并开启冲水及杀菌功能；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C402560-5550-4A6E-95ED-50B0F73A03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2857" y="1206993"/>
            <a:ext cx="1467570" cy="26252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5DAF798-6D19-4072-AA8B-99BB1C341EE4}"/>
              </a:ext>
            </a:extLst>
          </p:cNvPr>
          <p:cNvSpPr txBox="1"/>
          <p:nvPr/>
        </p:nvSpPr>
        <p:spPr>
          <a:xfrm>
            <a:off x="6762559" y="1566416"/>
            <a:ext cx="4533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米范围，雷达感应到人时，小夜灯亮起，及座圈进行加热并同时开启马桶盖；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人在马桶</a:t>
            </a:r>
            <a:r>
              <a:rPr lang="en-US" altLang="zh-CN" sz="1200" b="1" dirty="0"/>
              <a:t>1</a:t>
            </a:r>
            <a:r>
              <a:rPr lang="zh-CN" altLang="en-US" sz="1200" b="1" dirty="0"/>
              <a:t>米范围挥手（上下挥），马桶自动开启马桶内圈；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人离开马桶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米时，雷达感应不到人时，马桶关闭加热、关盖、小夜灯，并开启冲水及杀菌功能；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904FBB9-3B8A-4D79-ADE5-0F3C226EF8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7083" y="2995952"/>
            <a:ext cx="651548" cy="1434957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127BDD2-555F-4B12-932E-7F90EB9069A6}"/>
              </a:ext>
            </a:extLst>
          </p:cNvPr>
          <p:cNvSpPr txBox="1"/>
          <p:nvPr/>
        </p:nvSpPr>
        <p:spPr>
          <a:xfrm>
            <a:off x="7537518" y="4675936"/>
            <a:ext cx="44548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米范围，雷达感应到人时，小夜灯亮起，及座圈进行加热；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</a:t>
            </a:r>
            <a:r>
              <a:rPr lang="zh-CN" altLang="en-US" sz="1200" b="1" dirty="0"/>
              <a:t>米范围后，雷达感应到人时，马桶盖开启；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人离开马桶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米时，雷达感应不到人时，马桶关闭加热、关盖、小夜灯，并开启冲水及杀菌功能；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根据人的位置信息，在马桶两侧及横穿马桶时，实现马桶盖精准开启；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125B944-421B-4E02-B62D-F5DC77B06C38}"/>
              </a:ext>
            </a:extLst>
          </p:cNvPr>
          <p:cNvSpPr txBox="1"/>
          <p:nvPr/>
        </p:nvSpPr>
        <p:spPr>
          <a:xfrm>
            <a:off x="9112530" y="3899192"/>
            <a:ext cx="271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轨迹跟踪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A1200D6-2EAF-430A-9DDC-3C8F6CFD919A}"/>
              </a:ext>
            </a:extLst>
          </p:cNvPr>
          <p:cNvSpPr txBox="1"/>
          <p:nvPr/>
        </p:nvSpPr>
        <p:spPr>
          <a:xfrm>
            <a:off x="121920" y="15240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、智能马桶应用篇</a:t>
            </a:r>
          </a:p>
        </p:txBody>
      </p:sp>
    </p:spTree>
    <p:extLst>
      <p:ext uri="{BB962C8B-B14F-4D97-AF65-F5344CB8AC3E}">
        <p14:creationId xmlns:p14="http://schemas.microsoft.com/office/powerpoint/2010/main" val="2873931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09750F5-9A79-4B32-8CE1-2A2175172D01}"/>
              </a:ext>
            </a:extLst>
          </p:cNvPr>
          <p:cNvSpPr txBox="1"/>
          <p:nvPr/>
        </p:nvSpPr>
        <p:spPr>
          <a:xfrm>
            <a:off x="121920" y="15240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、传统马桶改造篇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E59BDF7-A44F-4F29-AA89-374C074C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74" y="1165130"/>
            <a:ext cx="5621318" cy="1882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333A6B-F9C1-4AAE-928C-CF75B7584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368" y="1449149"/>
            <a:ext cx="4699849" cy="11132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8DA19B-011C-4E61-A455-552C14E04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1157"/>
            <a:ext cx="12192000" cy="922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20A279-D9EE-4916-903E-5A539316A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" y="3496302"/>
            <a:ext cx="4879571" cy="18648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D01C2CB-F61C-4602-B253-EEE0DC7F1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928" y="4449562"/>
            <a:ext cx="1027072" cy="3160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EEA9D6-BFF4-48D4-B037-99E3532A9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611" y="5245653"/>
            <a:ext cx="2369786" cy="3180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AF5B35A-BBDA-4EB1-9D1C-59987B647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6932" y="4871759"/>
            <a:ext cx="606733" cy="69197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C2D4335-DAD5-4974-9EC8-A974B1DDA05A}"/>
              </a:ext>
            </a:extLst>
          </p:cNvPr>
          <p:cNvSpPr txBox="1"/>
          <p:nvPr/>
        </p:nvSpPr>
        <p:spPr>
          <a:xfrm>
            <a:off x="493249" y="5690099"/>
            <a:ext cx="59214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米范围，雷达感应到人时，小夜灯亮起，及座圈进行加热并同时开启马桶盖；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人在马桶</a:t>
            </a:r>
            <a:r>
              <a:rPr lang="en-US" altLang="zh-CN" sz="1200" b="1" dirty="0"/>
              <a:t>1</a:t>
            </a:r>
            <a:r>
              <a:rPr lang="zh-CN" altLang="en-US" sz="1200" b="1" dirty="0"/>
              <a:t>米范围挥手（上下挥），马桶自动开启马桶内圈；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人离开马桶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米时，雷达感应不到人时，马桶关闭加热、关盖、小夜灯，并开启冲水及杀菌功能</a:t>
            </a:r>
            <a:r>
              <a:rPr lang="zh-CN" altLang="en-US" sz="1400" b="1" dirty="0"/>
              <a:t>；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28B03ED-54F5-4EB2-9485-E6D7466E9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3358" y="5111572"/>
            <a:ext cx="1526890" cy="2344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54A08E1-6685-42B4-A27F-257BCCAFD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7474" y="4765584"/>
            <a:ext cx="606733" cy="69197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08D69F8-18BE-4227-B9D1-0AE794BC4DFB}"/>
              </a:ext>
            </a:extLst>
          </p:cNvPr>
          <p:cNvSpPr txBox="1"/>
          <p:nvPr/>
        </p:nvSpPr>
        <p:spPr>
          <a:xfrm>
            <a:off x="7091463" y="5563735"/>
            <a:ext cx="4539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米范围，雷达感应到人时，小夜灯亮起，及座圈进行加热；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</a:t>
            </a:r>
            <a:r>
              <a:rPr lang="zh-CN" altLang="en-US" sz="1200" b="1" dirty="0"/>
              <a:t>米范围后，雷达感应到人时，马桶盖开启；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人离开马桶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米时，雷达感应不到人时，马桶关闭加热、关盖、小夜灯，并开启冲水及杀菌功能；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3CF213B-1287-41B3-9282-2D89F45B8A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9145" y="3362994"/>
            <a:ext cx="497725" cy="49772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12FE028-5EC3-438C-80F9-B02DC13053A7}"/>
              </a:ext>
            </a:extLst>
          </p:cNvPr>
          <p:cNvSpPr txBox="1"/>
          <p:nvPr/>
        </p:nvSpPr>
        <p:spPr>
          <a:xfrm>
            <a:off x="7091463" y="3915794"/>
            <a:ext cx="4218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200" b="1" dirty="0"/>
              <a:t>人进入马桶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米范围，雷达感应到人时，小夜灯亮起及马桶盖打开；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人离开马桶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米范围后，雷达感应不到人时，马桶盖关闭及小夜灯关闭；并开启冲水、杀菌功能；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8FD11EF-8154-47E0-B34F-865A3989D3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0987" y="3613110"/>
            <a:ext cx="1027073" cy="27309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A08BD2-49AF-43C7-AA48-B4F1A325B0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8008" y="982186"/>
            <a:ext cx="1027073" cy="27309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AB71E9F-F2A0-414D-8B14-2F429A2621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3006" y="667405"/>
            <a:ext cx="497725" cy="4977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02C7C2E-AC2F-4A23-9E59-8FE6139489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2012" y="644741"/>
            <a:ext cx="568828" cy="5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1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D26D614-D01E-4F55-A37D-EDE766697910}"/>
              </a:ext>
            </a:extLst>
          </p:cNvPr>
          <p:cNvSpPr txBox="1"/>
          <p:nvPr/>
        </p:nvSpPr>
        <p:spPr>
          <a:xfrm>
            <a:off x="121920" y="15240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、智能浴镜篇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8292B8-B95E-4748-AA55-BC824AB9E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590" y="517654"/>
            <a:ext cx="2734057" cy="50965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9313CD-FFAC-4595-99AA-8FA3F916A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187" y="876830"/>
            <a:ext cx="825828" cy="8258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7A0158A-B822-486D-A204-09E434C8D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258" y="1861372"/>
            <a:ext cx="1070319" cy="2845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93A1FB-D3D6-4DB7-AD0C-3E3B599CD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78" y="2187593"/>
            <a:ext cx="4602931" cy="11739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9BFE8B-C52F-4B01-A18B-11EA180AF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042" y="3835681"/>
            <a:ext cx="770533" cy="8787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918FA2-D5F8-41D1-BC60-EF1CB15D2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78" y="4714470"/>
            <a:ext cx="4776885" cy="1799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9A98EDE-6162-4D2F-BE9B-5C4790251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4912" y="1417443"/>
            <a:ext cx="882711" cy="1944066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8F8E4A-9998-4A12-BA5D-FFDCD9C8C6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8524" y="4480026"/>
            <a:ext cx="1526890" cy="23444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BFB8558-53C1-4348-8593-4D29BF133BE7}"/>
              </a:ext>
            </a:extLst>
          </p:cNvPr>
          <p:cNvSpPr txBox="1"/>
          <p:nvPr/>
        </p:nvSpPr>
        <p:spPr>
          <a:xfrm>
            <a:off x="8630542" y="238947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轨迹跟踪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4F942A8-355D-4C23-AAA1-D00569F3B3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0454" y="1287938"/>
            <a:ext cx="1325477" cy="4147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DC3289F-FC1D-4457-B34E-FAA8CD50C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2338" y="3429000"/>
            <a:ext cx="4226920" cy="156101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CF942FA-4A82-4C57-86BC-C0119CF9F004}"/>
              </a:ext>
            </a:extLst>
          </p:cNvPr>
          <p:cNvSpPr txBox="1"/>
          <p:nvPr/>
        </p:nvSpPr>
        <p:spPr>
          <a:xfrm>
            <a:off x="7904120" y="4867946"/>
            <a:ext cx="4226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5.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根据人体位置信息，在横穿及侧面时，镜子根据接收到信息可以保持原状态</a:t>
            </a:r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487212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2E202CA-02C9-44DF-B952-C9DA29543B7E}"/>
              </a:ext>
            </a:extLst>
          </p:cNvPr>
          <p:cNvSpPr txBox="1"/>
          <p:nvPr/>
        </p:nvSpPr>
        <p:spPr>
          <a:xfrm>
            <a:off x="121920" y="152400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、智能浴霸篇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6CB7C28-7336-4A93-987E-D010F589E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611" y="2619870"/>
            <a:ext cx="3704210" cy="1965499"/>
          </a:xfrm>
          <a:prstGeom prst="rect">
            <a:avLst/>
          </a:prstGeom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695555F-EF34-4CA1-9F85-2DDF2EA0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15" y="1997780"/>
            <a:ext cx="4981742" cy="10712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8D5A69-03C3-424C-B340-C42628E29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287" y="817816"/>
            <a:ext cx="2538236" cy="10712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0490B1-CF02-4A4F-9957-4B5E133F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821" y="4650468"/>
            <a:ext cx="5663830" cy="14203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DFEAEF6-6409-409C-97BD-C52415A69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736" y="3557830"/>
            <a:ext cx="1526890" cy="2344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63B33AD-BAF2-4EA5-AAEA-1AABE99C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0741" y="2796263"/>
            <a:ext cx="770533" cy="8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9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5EEDFE70-7FA8-4A32-9D14-E2B19C54E522}"/>
              </a:ext>
            </a:extLst>
          </p:cNvPr>
          <p:cNvSpPr txBox="1"/>
          <p:nvPr/>
        </p:nvSpPr>
        <p:spPr>
          <a:xfrm>
            <a:off x="121920" y="15240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、智能换气扇篇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BEE86F-A009-486A-8965-634F9FBF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593" y="3660437"/>
            <a:ext cx="4852449" cy="1472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77B655-07A9-41EE-A292-ACC965DE0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75" y="1604337"/>
            <a:ext cx="3718971" cy="15767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095A007-84F7-488F-BA98-CC7AFCA03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54" y="1403361"/>
            <a:ext cx="2524121" cy="19787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7F2AA4-6109-4F29-A021-E98C1C484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253" y="3660437"/>
            <a:ext cx="3115110" cy="26673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923709-638B-4D3F-B176-F61111780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146" y="1767990"/>
            <a:ext cx="877984" cy="100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94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F1D12FF-682E-441D-862E-BF4648EF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172" y="2438855"/>
            <a:ext cx="5080907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应用篇：智能家电</a:t>
            </a:r>
          </a:p>
        </p:txBody>
      </p:sp>
    </p:spTree>
    <p:extLst>
      <p:ext uri="{BB962C8B-B14F-4D97-AF65-F5344CB8AC3E}">
        <p14:creationId xmlns:p14="http://schemas.microsoft.com/office/powerpoint/2010/main" val="4041830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04B5F93-0857-45A5-B3A9-3094C741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19" y="1171015"/>
            <a:ext cx="2686425" cy="4648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BE10B14-C46F-4164-96A5-D4EC39C0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2" y="2330961"/>
            <a:ext cx="4320292" cy="9347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4837D3-76E4-4396-909B-C75C8E11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47" y="820567"/>
            <a:ext cx="3035327" cy="12869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8D5600-B4F0-434E-BD4B-5E137D00F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869" y="3692081"/>
            <a:ext cx="1526890" cy="2344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62B99C-0D04-44E6-A603-B62BDC2D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885" y="2601510"/>
            <a:ext cx="877984" cy="10013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B05AE7E-6277-463B-8032-D8C311C965CA}"/>
              </a:ext>
            </a:extLst>
          </p:cNvPr>
          <p:cNvSpPr txBox="1"/>
          <p:nvPr/>
        </p:nvSpPr>
        <p:spPr>
          <a:xfrm>
            <a:off x="7439212" y="4250204"/>
            <a:ext cx="4533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1. 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人进入冰箱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米范围内，感应到有人，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LCD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屏自动打开主界面或开始播放视频；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 人离开冰箱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米范围后，感应不到人，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LCD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屏自动关闭；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3. 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精准测距，根据人体与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LCD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屏的距离远近智能调节亮度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4F4A690-011A-4D73-895E-E5171A408327}"/>
              </a:ext>
            </a:extLst>
          </p:cNvPr>
          <p:cNvSpPr txBox="1"/>
          <p:nvPr/>
        </p:nvSpPr>
        <p:spPr>
          <a:xfrm>
            <a:off x="121920" y="15240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、智能冰箱篇</a:t>
            </a:r>
          </a:p>
        </p:txBody>
      </p:sp>
    </p:spTree>
    <p:extLst>
      <p:ext uri="{BB962C8B-B14F-4D97-AF65-F5344CB8AC3E}">
        <p14:creationId xmlns:p14="http://schemas.microsoft.com/office/powerpoint/2010/main" val="834505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0B69FFE-3D88-4230-93A8-5ECDFE15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947" y="521732"/>
            <a:ext cx="2542696" cy="337485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3798DF3-F1D8-4A5C-8070-CCC7673BFD9B}"/>
              </a:ext>
            </a:extLst>
          </p:cNvPr>
          <p:cNvSpPr txBox="1"/>
          <p:nvPr/>
        </p:nvSpPr>
        <p:spPr>
          <a:xfrm>
            <a:off x="121920" y="152400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、智能集成灶</a:t>
            </a:r>
            <a:r>
              <a:rPr lang="en-US" altLang="zh-CN" dirty="0"/>
              <a:t>&amp;</a:t>
            </a:r>
            <a:r>
              <a:rPr lang="zh-CN" altLang="en-US" dirty="0"/>
              <a:t>烟机篇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B3884C-BB2F-4DF2-80CB-87FF5FABD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78" y="1003446"/>
            <a:ext cx="3035327" cy="12869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E1A8B87-9E1D-486A-908F-236828EA99F6}"/>
              </a:ext>
            </a:extLst>
          </p:cNvPr>
          <p:cNvSpPr txBox="1"/>
          <p:nvPr/>
        </p:nvSpPr>
        <p:spPr>
          <a:xfrm>
            <a:off x="334311" y="2700911"/>
            <a:ext cx="3823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人进入烟机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米范围内，感应到有人，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LCD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屏自动打开主界面或开始播放视频，辅助照明灯自动开启；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人离开烟机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米范围后，感应不到人，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LCD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屏自动关闭，辅助照明灯关闭；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0353A5D-D398-43D0-9BA5-41B8DAEA9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547" y="1861136"/>
            <a:ext cx="877984" cy="10013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AA2F3BE-48D9-465B-8840-E0D9A47251D6}"/>
              </a:ext>
            </a:extLst>
          </p:cNvPr>
          <p:cNvSpPr txBox="1"/>
          <p:nvPr/>
        </p:nvSpPr>
        <p:spPr>
          <a:xfrm>
            <a:off x="7535007" y="3733858"/>
            <a:ext cx="4533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人进入烟机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米范围内，感应到有人，辅助照明灯开启；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人离开冰箱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1.5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米范围内，感应到人，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LCD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屏自动开启；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3.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人离开烟机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米范围后，感应不到人，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LCD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屏自动关闭，辅助照明灯关闭；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6E78C0-0F59-4313-858E-A8E029A1B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094" y="3311778"/>
            <a:ext cx="1526890" cy="2344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782189-ABEB-4AF1-9B00-B26450952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084" y="4161953"/>
            <a:ext cx="3452422" cy="20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8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B7EC50E-263C-466A-BEEE-4A61369DAA80}"/>
              </a:ext>
            </a:extLst>
          </p:cNvPr>
          <p:cNvSpPr txBox="1"/>
          <p:nvPr/>
        </p:nvSpPr>
        <p:spPr>
          <a:xfrm>
            <a:off x="121920" y="152400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、毫米波雷达</a:t>
            </a:r>
            <a:r>
              <a:rPr lang="en-US" altLang="zh-CN" dirty="0"/>
              <a:t>-</a:t>
            </a:r>
            <a:r>
              <a:rPr lang="zh-CN" altLang="en-US" dirty="0"/>
              <a:t>介绍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9C790E0-D287-4C28-92B5-D085CB75C6CB}"/>
              </a:ext>
            </a:extLst>
          </p:cNvPr>
          <p:cNvSpPr txBox="1"/>
          <p:nvPr/>
        </p:nvSpPr>
        <p:spPr>
          <a:xfrm>
            <a:off x="284480" y="596698"/>
            <a:ext cx="11684000" cy="1161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毫米波雷达，顾名思义，就是工作在毫米波频段的雷达。</a:t>
            </a:r>
            <a:endParaRPr lang="en-US" altLang="zh-CN" sz="16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毫米波（</a:t>
            </a:r>
            <a:r>
              <a:rPr lang="en-US" altLang="zh-CN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Millimeter-Wave</a:t>
            </a:r>
            <a:r>
              <a:rPr lang="zh-CN" altLang="en-US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，缩写：</a:t>
            </a:r>
            <a:r>
              <a:rPr lang="en-US" altLang="zh-CN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MMW</a:t>
            </a:r>
            <a:r>
              <a:rPr lang="zh-CN" altLang="en-US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），是指长度在</a:t>
            </a:r>
            <a:r>
              <a:rPr lang="en-US" altLang="zh-CN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1~10mm</a:t>
            </a:r>
            <a:r>
              <a:rPr lang="zh-CN" altLang="en-US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的电磁波，对应的频率范围为</a:t>
            </a:r>
            <a:r>
              <a:rPr lang="en-US" altLang="zh-CN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30~300GHz</a:t>
            </a:r>
            <a:r>
              <a:rPr lang="zh-CN" altLang="en-US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16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24GHz</a:t>
            </a:r>
            <a:r>
              <a:rPr lang="zh-CN" altLang="en-US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的波长是</a:t>
            </a:r>
            <a:r>
              <a:rPr lang="en-US" altLang="zh-CN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1.25cm</a:t>
            </a:r>
            <a:r>
              <a:rPr lang="zh-CN" altLang="en-US" sz="16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，但是目前业界也依然将其称之为毫米波</a:t>
            </a:r>
            <a:r>
              <a:rPr lang="zh-CN" altLang="en-US" sz="1600" dirty="0">
                <a:solidFill>
                  <a:srgbClr val="1111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en-US" sz="16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25AE4CC-ED79-46A9-82DD-CD73E8450C83}"/>
              </a:ext>
            </a:extLst>
          </p:cNvPr>
          <p:cNvSpPr txBox="1"/>
          <p:nvPr/>
        </p:nvSpPr>
        <p:spPr>
          <a:xfrm>
            <a:off x="284480" y="1968301"/>
            <a:ext cx="11498811" cy="1351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根据波的传播理论，</a:t>
            </a:r>
            <a:endParaRPr lang="en-US" altLang="zh-CN" sz="14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频率越高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，波长越短，分辨率越高，穿透能力越强，但在传播过程的损耗也越大，传输距离越短；</a:t>
            </a:r>
            <a:endParaRPr lang="en-US" altLang="zh-CN" sz="14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频率越低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，波长越长，分辨率不高，穿透能力不强，但绕射能力越强，传输距离越远。</a:t>
            </a:r>
            <a:endParaRPr lang="en-US" altLang="zh-CN" sz="14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毫米波的分辨率高、指向性好、抗干扰能力强和探测性能好。</a:t>
            </a:r>
            <a:endParaRPr lang="zh-CN" altLang="en-US" sz="14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5D98E21-F455-4286-AB57-AEE60D254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1" y="3585214"/>
            <a:ext cx="4775662" cy="267999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9418BAF-8998-406B-92E3-2DECCBF17177}"/>
              </a:ext>
            </a:extLst>
          </p:cNvPr>
          <p:cNvSpPr txBox="1"/>
          <p:nvPr/>
        </p:nvSpPr>
        <p:spPr>
          <a:xfrm>
            <a:off x="5117915" y="3926538"/>
            <a:ext cx="6448783" cy="1997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大气衰减趋势图</a:t>
            </a: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大气窗口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”主要集中在</a:t>
            </a: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35GHz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45GHz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94GHz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140GHz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220GHz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频段附近</a:t>
            </a:r>
            <a:r>
              <a:rPr lang="zh-CN" altLang="en-US" sz="1400" dirty="0">
                <a:solidFill>
                  <a:srgbClr val="1111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比较适用于点对点通信，已被低空空地导弹和地基雷达所采用。</a:t>
            </a:r>
            <a:endParaRPr lang="en-US" altLang="zh-CN" sz="14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en-US" sz="1400" b="0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衰减峰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”在</a:t>
            </a: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60GHz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120GHz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180GHz</a:t>
            </a: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频段附近出现极大值。</a:t>
            </a:r>
            <a:endParaRPr lang="en-US" altLang="zh-CN" sz="1400" b="0" i="0" dirty="0">
              <a:solidFill>
                <a:srgbClr val="11111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0" i="0" dirty="0">
                <a:solidFill>
                  <a:srgbClr val="11111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一般说来，“衰减峰”频段被多路分集的隐蔽网络和系统优先选用，用以满足网络安全系数的要求。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96969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BCF069-A84A-4D79-8709-3253E9F95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50" y="1166645"/>
            <a:ext cx="1809867" cy="17554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A4A50BE-CB0B-4E37-A16E-735458E57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763" y="1505756"/>
            <a:ext cx="4440980" cy="16875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5FE0AD-00AB-4732-88C1-F21CB1225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525" y="3356764"/>
            <a:ext cx="744423" cy="8490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6FF9D43-82C7-43A0-B4A0-04353B5AE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949" y="1166645"/>
            <a:ext cx="1526890" cy="2344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01B947-959D-43B1-A502-F8F8D50DC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650" y="3664672"/>
            <a:ext cx="1695687" cy="29245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F44D4AD-F8AF-436F-96B5-8D41F4245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564" y="1401089"/>
            <a:ext cx="3035327" cy="128690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0C83147-DCBA-4B3A-9BEE-D6FF23864766}"/>
              </a:ext>
            </a:extLst>
          </p:cNvPr>
          <p:cNvSpPr txBox="1"/>
          <p:nvPr/>
        </p:nvSpPr>
        <p:spPr>
          <a:xfrm>
            <a:off x="7572102" y="2753124"/>
            <a:ext cx="4458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消毒柜启动消毒杀菌时，人进入消毒柜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1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米范围时，需要感应有人，消毒柜暂停消毒杀菌；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人离开消毒柜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1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米范围后，感应不到人，消毒柜重新启动消毒杀菌；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6C73F57-B493-4281-BC4D-49B0CC1E8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3144" y="3429000"/>
            <a:ext cx="1551086" cy="18487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09B7F8-443A-4612-A204-E17A8CD7AC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505" y="5493009"/>
            <a:ext cx="3859889" cy="3888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88F30D-482A-4B05-93D6-A84C65C31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222" y="3994179"/>
            <a:ext cx="1526890" cy="2344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9186987-988E-44EE-B138-25849D6780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895" y="4426573"/>
            <a:ext cx="3932888" cy="104004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5BDFF7-B242-4C22-8836-7BA0B3D57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662" y="493311"/>
            <a:ext cx="744423" cy="84901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B402D6E-3658-4DFC-8781-6AC13167D79F}"/>
              </a:ext>
            </a:extLst>
          </p:cNvPr>
          <p:cNvSpPr txBox="1"/>
          <p:nvPr/>
        </p:nvSpPr>
        <p:spPr>
          <a:xfrm>
            <a:off x="121920" y="15240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、智能厨房小电器篇</a:t>
            </a:r>
          </a:p>
        </p:txBody>
      </p:sp>
    </p:spTree>
    <p:extLst>
      <p:ext uri="{BB962C8B-B14F-4D97-AF65-F5344CB8AC3E}">
        <p14:creationId xmlns:p14="http://schemas.microsoft.com/office/powerpoint/2010/main" val="4051989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D27F613-21F5-4F36-B6B1-14BDD1E5A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724" y="2043105"/>
            <a:ext cx="1914792" cy="29817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D37D91-7AB0-4DED-BF6E-0D767C69D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4" y="1888485"/>
            <a:ext cx="4814304" cy="10441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587E8B-7249-4737-921B-301F766F0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604" y="1033889"/>
            <a:ext cx="825828" cy="8258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3BA3ABF-26BB-4B65-BE25-E5137F767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841" y="1615266"/>
            <a:ext cx="1187333" cy="2444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2600C-0D26-41CA-BDC5-C263E88EA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277" y="4015661"/>
            <a:ext cx="4552125" cy="10091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B135E3-02B3-453F-9E82-E0D0B320A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2696" y="2932647"/>
            <a:ext cx="744423" cy="84901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78DEC75-D5AE-4E0E-82A6-4726359F0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6894" y="3546993"/>
            <a:ext cx="1526890" cy="23444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36F9007-FE70-4E06-BCFA-4614EBF9A56C}"/>
              </a:ext>
            </a:extLst>
          </p:cNvPr>
          <p:cNvSpPr txBox="1"/>
          <p:nvPr/>
        </p:nvSpPr>
        <p:spPr>
          <a:xfrm>
            <a:off x="7184277" y="4966462"/>
            <a:ext cx="444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3.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 人离空气净化器感应范围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8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米后，感应不到人，空气净化器自动关闭；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3CC4A66-1443-471F-9D15-2CD466E8E44F}"/>
              </a:ext>
            </a:extLst>
          </p:cNvPr>
          <p:cNvSpPr txBox="1"/>
          <p:nvPr/>
        </p:nvSpPr>
        <p:spPr>
          <a:xfrm>
            <a:off x="121920" y="15240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、智能空气净化器篇</a:t>
            </a:r>
          </a:p>
        </p:txBody>
      </p:sp>
    </p:spTree>
    <p:extLst>
      <p:ext uri="{BB962C8B-B14F-4D97-AF65-F5344CB8AC3E}">
        <p14:creationId xmlns:p14="http://schemas.microsoft.com/office/powerpoint/2010/main" val="3840707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2F779C-ACAE-4A90-BBD8-F94DAD0E6C36}"/>
              </a:ext>
            </a:extLst>
          </p:cNvPr>
          <p:cNvSpPr txBox="1"/>
          <p:nvPr/>
        </p:nvSpPr>
        <p:spPr>
          <a:xfrm>
            <a:off x="121920" y="15240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、智能电风扇篇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6DEEF7-8E4C-45BE-B8E9-FC59BDFC3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641" y="571710"/>
            <a:ext cx="2129992" cy="24316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871AF41-65B4-41DD-9CD2-8721972D9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1334" y="2834098"/>
            <a:ext cx="1052484" cy="3405052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839FA25-C0CB-4CD2-AFEF-2AC71186D36F}"/>
              </a:ext>
            </a:extLst>
          </p:cNvPr>
          <p:cNvSpPr txBox="1"/>
          <p:nvPr/>
        </p:nvSpPr>
        <p:spPr>
          <a:xfrm>
            <a:off x="539933" y="2162480"/>
            <a:ext cx="3796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人进入风扇</a:t>
            </a:r>
            <a:r>
              <a:rPr lang="en-US" altLang="zh-CN" sz="1400" dirty="0">
                <a:latin typeface="隶书" panose="02010509060101010101" pitchFamily="49" charset="-122"/>
                <a:ea typeface="隶书" panose="02010509060101010101" pitchFamily="49" charset="-122"/>
              </a:rPr>
              <a:t>5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米范围内，感应到人，风扇开启，并伴随香薰；</a:t>
            </a:r>
            <a:endParaRPr lang="en-US" altLang="zh-CN" sz="14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400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人离开风扇</a:t>
            </a:r>
            <a:r>
              <a:rPr lang="en-US" altLang="zh-CN" sz="1400" dirty="0">
                <a:latin typeface="隶书" panose="02010509060101010101" pitchFamily="49" charset="-122"/>
                <a:ea typeface="隶书" panose="02010509060101010101" pitchFamily="49" charset="-122"/>
              </a:rPr>
              <a:t>5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米范围后，感应不到人，风扇、香薰自动关闭；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2B2992A-6D00-49FA-AB01-AFEAAFFC1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522" y="2751910"/>
            <a:ext cx="851426" cy="2029631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61D8AAF-D41B-4F70-AF68-A76583805BA0}"/>
              </a:ext>
            </a:extLst>
          </p:cNvPr>
          <p:cNvSpPr txBox="1"/>
          <p:nvPr/>
        </p:nvSpPr>
        <p:spPr>
          <a:xfrm>
            <a:off x="7210698" y="5040663"/>
            <a:ext cx="42846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人进入风扇</a:t>
            </a:r>
            <a:r>
              <a:rPr lang="en-US" altLang="zh-CN" sz="1400" dirty="0">
                <a:latin typeface="隶书" panose="02010509060101010101" pitchFamily="49" charset="-122"/>
                <a:ea typeface="隶书" panose="02010509060101010101" pitchFamily="49" charset="-122"/>
              </a:rPr>
              <a:t>5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米范围内，感应到人，风扇开启，根据远近智能调整风量；</a:t>
            </a:r>
            <a:endParaRPr lang="en-US" altLang="zh-CN" sz="14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400" dirty="0">
                <a:latin typeface="隶书" panose="02010509060101010101" pitchFamily="49" charset="-122"/>
                <a:ea typeface="隶书" panose="02010509060101010101" pitchFamily="49" charset="-122"/>
              </a:rPr>
              <a:t>2. 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风随人走，根据人的位置，风扇智能跟踪；</a:t>
            </a:r>
            <a:endParaRPr lang="en-US" altLang="zh-CN" sz="14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400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人离开风扇</a:t>
            </a:r>
            <a:r>
              <a:rPr lang="en-US" altLang="zh-CN" sz="1400" dirty="0">
                <a:latin typeface="隶书" panose="02010509060101010101" pitchFamily="49" charset="-122"/>
                <a:ea typeface="隶书" panose="02010509060101010101" pitchFamily="49" charset="-122"/>
              </a:rPr>
              <a:t>5</a:t>
            </a:r>
            <a:r>
              <a:rPr lang="zh-CN" altLang="en-US" sz="1400" dirty="0">
                <a:latin typeface="隶书" panose="02010509060101010101" pitchFamily="49" charset="-122"/>
                <a:ea typeface="隶书" panose="02010509060101010101" pitchFamily="49" charset="-122"/>
              </a:rPr>
              <a:t>米范围后，感应不到人，风扇、自动关闭；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679CCF-4519-49E1-B13D-215063C86A3F}"/>
              </a:ext>
            </a:extLst>
          </p:cNvPr>
          <p:cNvSpPr txBox="1"/>
          <p:nvPr/>
        </p:nvSpPr>
        <p:spPr>
          <a:xfrm>
            <a:off x="8412828" y="436734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轨迹跟踪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8E64881-20B9-45A2-9D90-FF8003407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516" y="1604678"/>
            <a:ext cx="1070319" cy="2845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A617BA-8E3A-4BD9-96A7-182C5B796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060" y="1079533"/>
            <a:ext cx="857370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66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910191C-6842-4E6E-8DC3-D6B2081B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296" y="3524907"/>
            <a:ext cx="2991985" cy="12674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FBA676-B229-409F-9968-DD831DC9E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974" y="695919"/>
            <a:ext cx="1193360" cy="32788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EE658F0-4446-4B15-AB91-DA11AD0EB345}"/>
              </a:ext>
            </a:extLst>
          </p:cNvPr>
          <p:cNvSpPr txBox="1"/>
          <p:nvPr/>
        </p:nvSpPr>
        <p:spPr>
          <a:xfrm>
            <a:off x="121920" y="15240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、智能空调篇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4FFE842-5B4D-44EE-8C44-BA3310512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64" y="1187441"/>
            <a:ext cx="2331655" cy="984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8F792D-565C-49C1-8770-05BCBD18A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5" y="2377793"/>
            <a:ext cx="4468803" cy="7407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50C6F7-86D2-44A5-B2A2-162845FE5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5" y="3211844"/>
            <a:ext cx="923109" cy="219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447FE4-7E68-49FF-A414-57CB1ADBC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4087" y="1751109"/>
            <a:ext cx="658324" cy="1569313"/>
          </a:xfrm>
          <a:prstGeom prst="rect">
            <a:avLst/>
          </a:prstGeom>
          <a:scene3d>
            <a:camera prst="orthographicFront">
              <a:rot lat="21599987" lon="1499998" rev="16200000"/>
            </a:camera>
            <a:lightRig rig="threePt" dir="t"/>
          </a:scene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3A41D49-1E14-4A10-84A2-2A650D6F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7916" y="4155995"/>
            <a:ext cx="5220609" cy="207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31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B85235-11AB-4911-9007-1C7E6FBA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413" y="1549910"/>
            <a:ext cx="2725775" cy="14275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2D881D-4432-470E-B7A9-FEAE3C7F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815" y="2977429"/>
            <a:ext cx="1485545" cy="24383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EC1B0CD-5930-4797-ACD5-A12165798276}"/>
              </a:ext>
            </a:extLst>
          </p:cNvPr>
          <p:cNvSpPr txBox="1"/>
          <p:nvPr/>
        </p:nvSpPr>
        <p:spPr>
          <a:xfrm>
            <a:off x="121920" y="15240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、智能面板篇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537BCE3-92B4-4109-898F-0300744E9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18" y="1771639"/>
            <a:ext cx="2331655" cy="9840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AB5EEC5-C6F7-4BA4-8AB5-D7FB8DF87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861" y="3314952"/>
            <a:ext cx="1485545" cy="2280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B2EF98-2BBC-48B2-8A6B-511536AD4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229" y="2609137"/>
            <a:ext cx="744423" cy="84901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30C34B8-C0C1-411B-8DE2-9530DF401BC7}"/>
              </a:ext>
            </a:extLst>
          </p:cNvPr>
          <p:cNvSpPr txBox="1"/>
          <p:nvPr/>
        </p:nvSpPr>
        <p:spPr>
          <a:xfrm>
            <a:off x="169824" y="3071656"/>
            <a:ext cx="399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200" b="1" dirty="0"/>
              <a:t>人进入面板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米范围内，雷达感应到人时，</a:t>
            </a:r>
            <a:r>
              <a:rPr lang="en-US" altLang="zh-CN" sz="1200" b="1" dirty="0"/>
              <a:t>LCD</a:t>
            </a:r>
            <a:r>
              <a:rPr lang="zh-CN" altLang="en-US" sz="1200" b="1" dirty="0"/>
              <a:t>屏自动点亮；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人离开面板</a:t>
            </a:r>
            <a:r>
              <a:rPr lang="en-US" altLang="zh-CN" sz="1200" b="1" dirty="0"/>
              <a:t>1.5</a:t>
            </a:r>
            <a:r>
              <a:rPr lang="zh-CN" altLang="en-US" sz="1200" b="1" dirty="0"/>
              <a:t>米范围后，雷达感应不到人时，</a:t>
            </a:r>
            <a:r>
              <a:rPr lang="en-US" altLang="zh-CN" sz="1200" b="1" dirty="0"/>
              <a:t>LCD</a:t>
            </a:r>
            <a:r>
              <a:rPr lang="zh-CN" altLang="en-US" sz="1200" b="1" dirty="0"/>
              <a:t>屏自动关闭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A22B78-AC40-4490-A104-C12625C1B2D2}"/>
              </a:ext>
            </a:extLst>
          </p:cNvPr>
          <p:cNvSpPr txBox="1"/>
          <p:nvPr/>
        </p:nvSpPr>
        <p:spPr>
          <a:xfrm>
            <a:off x="7106115" y="3902653"/>
            <a:ext cx="3997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200" b="1" dirty="0"/>
              <a:t>人进入面板</a:t>
            </a:r>
            <a:r>
              <a:rPr lang="en-US" altLang="zh-CN" sz="1200" b="1" dirty="0"/>
              <a:t>2</a:t>
            </a:r>
            <a:r>
              <a:rPr lang="zh-CN" altLang="en-US" sz="1200" b="1" dirty="0"/>
              <a:t>米范围内，雷达感应到人时，</a:t>
            </a:r>
            <a:r>
              <a:rPr lang="en-US" altLang="zh-CN" sz="1200" b="1" dirty="0"/>
              <a:t>LCD</a:t>
            </a:r>
            <a:r>
              <a:rPr lang="zh-CN" altLang="en-US" sz="1200" b="1" dirty="0"/>
              <a:t>屏自动点亮；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根据距离远近智能调节</a:t>
            </a:r>
            <a:r>
              <a:rPr lang="en-US" altLang="zh-CN" sz="1200" b="1" dirty="0"/>
              <a:t>LCD</a:t>
            </a:r>
            <a:r>
              <a:rPr lang="zh-CN" altLang="en-US" sz="1200" b="1" dirty="0"/>
              <a:t>亮度</a:t>
            </a:r>
            <a:endParaRPr lang="en-US" altLang="zh-CN" sz="1200" b="1" dirty="0"/>
          </a:p>
          <a:p>
            <a:pPr marL="342900" indent="-342900">
              <a:buAutoNum type="arabicPeriod"/>
            </a:pPr>
            <a:r>
              <a:rPr lang="zh-CN" altLang="en-US" sz="1200" b="1" dirty="0"/>
              <a:t>人离开面板</a:t>
            </a:r>
            <a:r>
              <a:rPr lang="en-US" altLang="zh-CN" sz="1200" b="1" dirty="0"/>
              <a:t>2</a:t>
            </a:r>
            <a:r>
              <a:rPr lang="zh-CN" altLang="en-US" sz="1200" b="1" dirty="0"/>
              <a:t>米范围后，雷达感应不到人时，</a:t>
            </a:r>
            <a:r>
              <a:rPr lang="en-US" altLang="zh-CN" sz="1200" b="1" dirty="0"/>
              <a:t>LCD</a:t>
            </a:r>
            <a:r>
              <a:rPr lang="zh-CN" altLang="en-US" sz="1200" b="1" dirty="0"/>
              <a:t>屏自动关闭</a:t>
            </a:r>
          </a:p>
        </p:txBody>
      </p:sp>
    </p:spTree>
    <p:extLst>
      <p:ext uri="{BB962C8B-B14F-4D97-AF65-F5344CB8AC3E}">
        <p14:creationId xmlns:p14="http://schemas.microsoft.com/office/powerpoint/2010/main" val="2091928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4CB8B8E-D3E3-4492-A882-45BE3C37E901}"/>
              </a:ext>
            </a:extLst>
          </p:cNvPr>
          <p:cNvSpPr txBox="1">
            <a:spLocks/>
          </p:cNvSpPr>
          <p:nvPr/>
        </p:nvSpPr>
        <p:spPr>
          <a:xfrm>
            <a:off x="3222172" y="2438855"/>
            <a:ext cx="50809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应用篇：智能照明</a:t>
            </a:r>
          </a:p>
        </p:txBody>
      </p:sp>
    </p:spTree>
    <p:extLst>
      <p:ext uri="{BB962C8B-B14F-4D97-AF65-F5344CB8AC3E}">
        <p14:creationId xmlns:p14="http://schemas.microsoft.com/office/powerpoint/2010/main" val="2024561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B64433-FF17-46DF-830A-B8809ED357D7}"/>
              </a:ext>
            </a:extLst>
          </p:cNvPr>
          <p:cNvSpPr txBox="1"/>
          <p:nvPr/>
        </p:nvSpPr>
        <p:spPr>
          <a:xfrm>
            <a:off x="121920" y="15240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、智能床头灯篇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B0266C-8536-4326-9916-CED8CE49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87" y="1489753"/>
            <a:ext cx="1819529" cy="36544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CF3585-3DEB-4144-8921-AEA306B30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30" y="1711901"/>
            <a:ext cx="2853407" cy="124004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4CA7452-AA9B-4417-8157-9723EE780F7E}"/>
              </a:ext>
            </a:extLst>
          </p:cNvPr>
          <p:cNvSpPr txBox="1"/>
          <p:nvPr/>
        </p:nvSpPr>
        <p:spPr>
          <a:xfrm>
            <a:off x="713115" y="2951945"/>
            <a:ext cx="3831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600" dirty="0">
                <a:latin typeface="隶书" panose="02010509060101010101" pitchFamily="49" charset="-122"/>
                <a:ea typeface="隶书" panose="02010509060101010101" pitchFamily="49" charset="-122"/>
              </a:rPr>
              <a:t>人进入床头灯</a:t>
            </a:r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3</a:t>
            </a:r>
            <a:r>
              <a:rPr lang="zh-CN" altLang="en-US" sz="1600" dirty="0">
                <a:latin typeface="隶书" panose="02010509060101010101" pitchFamily="49" charset="-122"/>
                <a:ea typeface="隶书" panose="02010509060101010101" pitchFamily="49" charset="-122"/>
              </a:rPr>
              <a:t>米范围内，感应到人，床头灯开启；</a:t>
            </a:r>
            <a:endParaRPr lang="en-US" altLang="zh-CN" sz="16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600" dirty="0">
                <a:latin typeface="隶书" panose="02010509060101010101" pitchFamily="49" charset="-122"/>
                <a:ea typeface="隶书" panose="02010509060101010101" pitchFamily="49" charset="-122"/>
              </a:rPr>
              <a:t>人离开床头灯</a:t>
            </a:r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3</a:t>
            </a:r>
            <a:r>
              <a:rPr lang="zh-CN" altLang="en-US" sz="1600" dirty="0">
                <a:latin typeface="隶书" panose="02010509060101010101" pitchFamily="49" charset="-122"/>
                <a:ea typeface="隶书" panose="02010509060101010101" pitchFamily="49" charset="-122"/>
              </a:rPr>
              <a:t>米范围后，感应不到人，床头灯自动关闭；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2B3800-15A4-4AA6-95A4-59448F8A6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066" y="2776479"/>
            <a:ext cx="744423" cy="84901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5C87948-310D-4CC9-88B6-1D1C3C192995}"/>
              </a:ext>
            </a:extLst>
          </p:cNvPr>
          <p:cNvSpPr txBox="1"/>
          <p:nvPr/>
        </p:nvSpPr>
        <p:spPr>
          <a:xfrm>
            <a:off x="7096643" y="3901609"/>
            <a:ext cx="45332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人进入床头灯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3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米范围内，感应到有人，床头灯开启；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人离开床头灯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3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米范围外，感应不到人，床头灯自动关闭；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3.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人离床头灯越远时，灯光越强，人离床头灯越时，灯光越柔和舒适；</a:t>
            </a:r>
            <a:endParaRPr lang="en-US" altLang="zh-CN" sz="1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4.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人在床头灯感应区，看书</a:t>
            </a:r>
            <a:r>
              <a:rPr lang="en-US" altLang="zh-CN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/</a:t>
            </a:r>
            <a:r>
              <a:rPr lang="zh-CN" altLang="en-US" sz="1600" b="1" dirty="0">
                <a:latin typeface="隶书" panose="02010509060101010101" pitchFamily="49" charset="-122"/>
                <a:ea typeface="隶书" panose="02010509060101010101" pitchFamily="49" charset="-122"/>
              </a:rPr>
              <a:t>写字、办公等小微动作下，床头等继续正常开启照明模式；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AB8E770-6EA5-47D6-81F8-5369C9368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247" y="3405883"/>
            <a:ext cx="1485545" cy="2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19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0C2D692-48C8-4B92-8384-76AF3C793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796" y="1140431"/>
            <a:ext cx="2445249" cy="24660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F6CF1C-809E-494F-91F0-D93D79B8F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705" y="1034852"/>
            <a:ext cx="2858953" cy="26771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DE2252-3529-4B10-B378-305F8B6F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452" y="3804312"/>
            <a:ext cx="2473209" cy="19591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0DE9AA-7B12-4982-89CE-9004AAF38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998" y="5951351"/>
            <a:ext cx="1629002" cy="3810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AE81E8-14B7-4A5C-B59E-C3803513E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533" y="4340661"/>
            <a:ext cx="2007813" cy="14103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B79F43-F762-4302-AEB5-104B88BAA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714" y="5951351"/>
            <a:ext cx="1524213" cy="2572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141175-D028-43E7-B40D-02029F10E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714" y="3724272"/>
            <a:ext cx="1150706" cy="3359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76CC32B-C12D-4D9F-A3A2-2B862C9702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" y="1998097"/>
            <a:ext cx="3006131" cy="130641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D63640A-DCCE-47BD-923E-B06EC2C8AE23}"/>
              </a:ext>
            </a:extLst>
          </p:cNvPr>
          <p:cNvSpPr txBox="1"/>
          <p:nvPr/>
        </p:nvSpPr>
        <p:spPr>
          <a:xfrm>
            <a:off x="121920" y="15240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、智能照明灯篇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C4EB9DE-9531-48FB-A211-CB0AE9C7AD4C}"/>
              </a:ext>
            </a:extLst>
          </p:cNvPr>
          <p:cNvSpPr txBox="1"/>
          <p:nvPr/>
        </p:nvSpPr>
        <p:spPr>
          <a:xfrm>
            <a:off x="615060" y="3654651"/>
            <a:ext cx="343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600" dirty="0">
                <a:latin typeface="隶书" panose="02010509060101010101" pitchFamily="49" charset="-122"/>
                <a:ea typeface="隶书" panose="02010509060101010101" pitchFamily="49" charset="-122"/>
              </a:rPr>
              <a:t>人来灯亮，人走灯灭；</a:t>
            </a:r>
            <a:endParaRPr lang="en-US" altLang="zh-CN" sz="16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600" dirty="0">
                <a:latin typeface="隶书" panose="02010509060101010101" pitchFamily="49" charset="-122"/>
                <a:ea typeface="隶书" panose="02010509060101010101" pitchFamily="49" charset="-122"/>
              </a:rPr>
              <a:t>人远灯暗，人近灯亮；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3D52B8B-1EFD-4EC9-BE28-E084EF85C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9399" y="2774189"/>
            <a:ext cx="2133898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63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E1DF73A-A479-4BAC-8269-FE50786F2E09}"/>
              </a:ext>
            </a:extLst>
          </p:cNvPr>
          <p:cNvSpPr txBox="1"/>
          <p:nvPr/>
        </p:nvSpPr>
        <p:spPr>
          <a:xfrm>
            <a:off x="121920" y="15240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、智能办公照明灯篇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6023D-CAB5-467A-B77F-75544A1C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695" y="1931092"/>
            <a:ext cx="2073119" cy="14979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CE0B12-AB46-4AFF-8590-C61F570BA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673" y="1931093"/>
            <a:ext cx="2071651" cy="14979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08711-E788-45DE-8C7B-39E8C5EC0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487" y="3995359"/>
            <a:ext cx="2073119" cy="14232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C4DFCD-3754-49FB-B7B9-E3BA72D46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004" y="3995359"/>
            <a:ext cx="2088320" cy="142322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DBD12F1-5470-4BFA-9CDE-1EBEB9ED4FD4}"/>
              </a:ext>
            </a:extLst>
          </p:cNvPr>
          <p:cNvSpPr txBox="1"/>
          <p:nvPr/>
        </p:nvSpPr>
        <p:spPr>
          <a:xfrm>
            <a:off x="7335769" y="2815307"/>
            <a:ext cx="1626235" cy="189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典型应用场地：</a:t>
            </a:r>
          </a:p>
          <a:p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写字</a:t>
            </a:r>
            <a:r>
              <a:rPr lang="en-US" altLang="zh-CN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办公区域</a:t>
            </a:r>
          </a:p>
          <a:p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房间</a:t>
            </a:r>
            <a:r>
              <a:rPr lang="en-US" altLang="zh-CN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库房</a:t>
            </a:r>
          </a:p>
          <a:p>
            <a:r>
              <a:rPr lang="en-US" altLang="zh-CN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==</a:t>
            </a:r>
          </a:p>
          <a:p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典型应用产品：</a:t>
            </a:r>
          </a:p>
          <a:p>
            <a:r>
              <a:rPr lang="en-US" altLang="zh-CN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LED</a:t>
            </a:r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智能灯具</a:t>
            </a:r>
          </a:p>
          <a:p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吸顶灯、筒灯</a:t>
            </a:r>
          </a:p>
          <a:p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平板灯、线条灯</a:t>
            </a:r>
          </a:p>
          <a:p>
            <a:r>
              <a:rPr lang="zh-CN" altLang="en-US" sz="13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高棚灯、工矿灯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08A098D-28C1-4A1E-B314-22F1C7EF7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76" y="2026838"/>
            <a:ext cx="3006131" cy="130641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D863D1C-BD0A-475E-B390-0E7BE0FAD37B}"/>
              </a:ext>
            </a:extLst>
          </p:cNvPr>
          <p:cNvSpPr txBox="1"/>
          <p:nvPr/>
        </p:nvSpPr>
        <p:spPr>
          <a:xfrm>
            <a:off x="1386364" y="3597501"/>
            <a:ext cx="343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600" dirty="0">
                <a:latin typeface="隶书" panose="02010509060101010101" pitchFamily="49" charset="-122"/>
                <a:ea typeface="隶书" panose="02010509060101010101" pitchFamily="49" charset="-122"/>
              </a:rPr>
              <a:t>人来灯亮，人走灯灭；</a:t>
            </a:r>
            <a:endParaRPr lang="en-US" altLang="zh-CN" sz="16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2.</a:t>
            </a:r>
            <a:r>
              <a:rPr lang="zh-CN" altLang="en-US" sz="1600" dirty="0">
                <a:latin typeface="隶书" panose="02010509060101010101" pitchFamily="49" charset="-122"/>
                <a:ea typeface="隶书" panose="02010509060101010101" pitchFamily="49" charset="-122"/>
              </a:rPr>
              <a:t>人远灯暗，人近灯亮；</a:t>
            </a:r>
          </a:p>
        </p:txBody>
      </p:sp>
    </p:spTree>
    <p:extLst>
      <p:ext uri="{BB962C8B-B14F-4D97-AF65-F5344CB8AC3E}">
        <p14:creationId xmlns:p14="http://schemas.microsoft.com/office/powerpoint/2010/main" val="3121941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B95FABD-0935-4DD9-941E-3D2D29CAE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396" y="2194746"/>
            <a:ext cx="2981900" cy="246850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C864F42-DA73-47AB-A349-F2A481436E79}"/>
              </a:ext>
            </a:extLst>
          </p:cNvPr>
          <p:cNvSpPr txBox="1"/>
          <p:nvPr/>
        </p:nvSpPr>
        <p:spPr>
          <a:xfrm>
            <a:off x="1703654" y="3032657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人体存在感应模块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8603EE2-743A-44AE-B4AB-7FD36E19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128" y="2377691"/>
            <a:ext cx="1328011" cy="4257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525FB1-1902-4E68-9098-D806CA51F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125" y="299605"/>
            <a:ext cx="2385111" cy="577388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C020C0F-EB2F-4F96-AA7B-5FD3BFC72153}"/>
              </a:ext>
            </a:extLst>
          </p:cNvPr>
          <p:cNvSpPr txBox="1"/>
          <p:nvPr/>
        </p:nvSpPr>
        <p:spPr>
          <a:xfrm>
            <a:off x="5837915" y="944415"/>
            <a:ext cx="1407795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雷达智能电器：</a:t>
            </a:r>
          </a:p>
          <a:p>
            <a:r>
              <a:rPr lang="en-US" altLang="zh-CN" sz="1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LED</a:t>
            </a:r>
            <a:r>
              <a:rPr lang="zh-CN" altLang="en-US" sz="1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智能吸顶灯</a:t>
            </a:r>
          </a:p>
          <a:p>
            <a:r>
              <a:rPr lang="en-US" altLang="zh-CN" sz="1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LED</a:t>
            </a:r>
            <a:r>
              <a:rPr lang="zh-CN" altLang="en-US" sz="1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智能筒灯</a:t>
            </a:r>
          </a:p>
          <a:p>
            <a:r>
              <a:rPr lang="zh-CN" altLang="en-US" sz="1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吸顶安全监控器</a:t>
            </a:r>
          </a:p>
          <a:p>
            <a:r>
              <a:rPr lang="en-US" altLang="zh-CN" sz="13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==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6E5BD77-CBCA-4917-A50E-05938FD7AAEA}"/>
              </a:ext>
            </a:extLst>
          </p:cNvPr>
          <p:cNvSpPr txBox="1"/>
          <p:nvPr/>
        </p:nvSpPr>
        <p:spPr>
          <a:xfrm>
            <a:off x="1386364" y="3597501"/>
            <a:ext cx="2597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1.</a:t>
            </a:r>
            <a:r>
              <a:rPr lang="zh-CN" altLang="en-US" sz="1600" dirty="0">
                <a:latin typeface="隶书" panose="02010509060101010101" pitchFamily="49" charset="-122"/>
                <a:ea typeface="隶书" panose="02010509060101010101" pitchFamily="49" charset="-122"/>
              </a:rPr>
              <a:t>人在灯亮，人走灯灭；</a:t>
            </a:r>
            <a:endParaRPr lang="en-US" altLang="zh-CN" sz="16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B2E780A-0660-4D23-AAED-7F7C14752AFB}"/>
              </a:ext>
            </a:extLst>
          </p:cNvPr>
          <p:cNvSpPr txBox="1"/>
          <p:nvPr/>
        </p:nvSpPr>
        <p:spPr>
          <a:xfrm>
            <a:off x="121920" y="15240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、智能家用照明灯篇</a:t>
            </a:r>
          </a:p>
        </p:txBody>
      </p:sp>
    </p:spTree>
    <p:extLst>
      <p:ext uri="{BB962C8B-B14F-4D97-AF65-F5344CB8AC3E}">
        <p14:creationId xmlns:p14="http://schemas.microsoft.com/office/powerpoint/2010/main" val="248602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B7EC50E-263C-466A-BEEE-4A61369DAA80}"/>
              </a:ext>
            </a:extLst>
          </p:cNvPr>
          <p:cNvSpPr txBox="1"/>
          <p:nvPr/>
        </p:nvSpPr>
        <p:spPr>
          <a:xfrm>
            <a:off x="121920" y="152400"/>
            <a:ext cx="26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、毫米波雷达</a:t>
            </a:r>
            <a:r>
              <a:rPr lang="en-US" altLang="zh-CN" dirty="0"/>
              <a:t>-ISM</a:t>
            </a:r>
            <a:r>
              <a:rPr lang="zh-CN" altLang="en-US" dirty="0"/>
              <a:t>频段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61B5305-6FB2-4848-844E-4A62C36C9F57}"/>
              </a:ext>
            </a:extLst>
          </p:cNvPr>
          <p:cNvSpPr txBox="1"/>
          <p:nvPr/>
        </p:nvSpPr>
        <p:spPr>
          <a:xfrm>
            <a:off x="2767196" y="2882221"/>
            <a:ext cx="6350000" cy="1993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中华人民共和国无线电频率划分规定2019-7-4  ISM频段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5850-5875 MHz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24-24.25GHz 中心频段 24.125GHz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61-61.5GHz 中心频段 61.25GHz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122-123GHz 中心频段 122.5GHz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244-246GHz 中心频段 245GHz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8D8162-B0AA-47B5-B906-32B32F7028A0}"/>
              </a:ext>
            </a:extLst>
          </p:cNvPr>
          <p:cNvSpPr txBox="1"/>
          <p:nvPr/>
        </p:nvSpPr>
        <p:spPr>
          <a:xfrm>
            <a:off x="312089" y="924470"/>
            <a:ext cx="10716129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ISM频段（IndustrialScientificMedical Band），中文意思分别是工业的(Industrial)、科学的(Scientific)和医学的(Medical)，因此顾名思义ISM频段就是各国挪出某一段频段主要开放给工业，科学和医学机构使用。应用这些频段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无需许可证或费用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，只需要遵守一定的发射功率（一般低于1W），并且不要对其它频段造成干扰即可。</a:t>
            </a:r>
          </a:p>
        </p:txBody>
      </p:sp>
    </p:spTree>
    <p:extLst>
      <p:ext uri="{BB962C8B-B14F-4D97-AF65-F5344CB8AC3E}">
        <p14:creationId xmlns:p14="http://schemas.microsoft.com/office/powerpoint/2010/main" val="3809343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2B753A-9127-4975-9B2F-37938FD33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029" y="2676412"/>
            <a:ext cx="3282043" cy="1325563"/>
          </a:xfrm>
        </p:spPr>
        <p:txBody>
          <a:bodyPr/>
          <a:lstStyle/>
          <a:p>
            <a:r>
              <a:rPr lang="zh-CN" altLang="en-US" dirty="0"/>
              <a:t>感 谢 聆 听</a:t>
            </a:r>
          </a:p>
        </p:txBody>
      </p:sp>
    </p:spTree>
    <p:extLst>
      <p:ext uri="{BB962C8B-B14F-4D97-AF65-F5344CB8AC3E}">
        <p14:creationId xmlns:p14="http://schemas.microsoft.com/office/powerpoint/2010/main" val="1406152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B7EC50E-263C-466A-BEEE-4A61369DAA80}"/>
              </a:ext>
            </a:extLst>
          </p:cNvPr>
          <p:cNvSpPr txBox="1"/>
          <p:nvPr/>
        </p:nvSpPr>
        <p:spPr>
          <a:xfrm>
            <a:off x="121920" y="152400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、毫米波雷达</a:t>
            </a:r>
            <a:r>
              <a:rPr lang="en-US" altLang="zh-CN" dirty="0"/>
              <a:t>-</a:t>
            </a:r>
            <a:r>
              <a:rPr lang="zh-CN" altLang="en-US" dirty="0"/>
              <a:t>原理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4830579-C138-462D-A414-5BADC5C08E00}"/>
              </a:ext>
            </a:extLst>
          </p:cNvPr>
          <p:cNvSpPr txBox="1"/>
          <p:nvPr/>
        </p:nvSpPr>
        <p:spPr>
          <a:xfrm>
            <a:off x="1016000" y="2593963"/>
            <a:ext cx="8979253" cy="2181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、多普勒连续波（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CW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）雷达可以探测物体的运动以及运动速度；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、行程时间或传播时间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ToF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 time of flight )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测量原理，又称回波测距原理。是利用能量波在空间中的传播时间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来进行度量的一种方法。</a:t>
            </a:r>
          </a:p>
          <a:p>
            <a:pPr>
              <a:lnSpc>
                <a:spcPct val="2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、频移键控（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FSK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）可以探测物体运动、运动速度以及运动中的距离；</a:t>
            </a:r>
          </a:p>
          <a:p>
            <a:pPr>
              <a:lnSpc>
                <a:spcPct val="20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、调频连续波（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FMCW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）雷达则可探测物体是否存在、运动、速度和距离。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0700ABC-4C86-4665-A5EA-62A321FF6742}"/>
              </a:ext>
            </a:extLst>
          </p:cNvPr>
          <p:cNvSpPr txBox="1"/>
          <p:nvPr/>
        </p:nvSpPr>
        <p:spPr>
          <a:xfrm>
            <a:off x="406400" y="863105"/>
            <a:ext cx="11379200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       雷达，是英文</a:t>
            </a:r>
            <a:r>
              <a:rPr lang="en-US" altLang="zh-CN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Radar</a:t>
            </a:r>
            <a:r>
              <a:rPr lang="zh-CN" altLang="en-US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的音译，源于</a:t>
            </a:r>
            <a:r>
              <a:rPr lang="en-US" altLang="zh-CN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Radio Detection and Ranging</a:t>
            </a:r>
            <a:r>
              <a:rPr lang="zh-CN" altLang="en-US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的缩写，意思为“无线电探测和测距”，是一种电磁传感器，用来对反射性物体检测和定位（</a:t>
            </a:r>
            <a:r>
              <a:rPr lang="en-US" altLang="zh-CN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雷达手册</a:t>
            </a:r>
            <a:r>
              <a:rPr lang="en-US" altLang="zh-CN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:</a:t>
            </a:r>
            <a:r>
              <a:rPr lang="zh-CN" altLang="en-US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第</a:t>
            </a:r>
            <a:r>
              <a:rPr lang="en-US" altLang="zh-CN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版</a:t>
            </a:r>
            <a:r>
              <a:rPr lang="en-US" altLang="zh-CN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》</a:t>
            </a:r>
            <a:r>
              <a:rPr lang="zh-CN" altLang="en-US" sz="1600" dirty="0">
                <a:solidFill>
                  <a:srgbClr val="222222"/>
                </a:solidFill>
                <a:ea typeface="微软雅黑" panose="020B0503020204020204" pitchFamily="34" charset="-122"/>
              </a:rPr>
              <a:t>）。雷达发射电磁波对目标进行照射并接收其回波，由此获得目标至电磁波发射点的距离、径向速度、方位、高度等信息。</a:t>
            </a:r>
          </a:p>
        </p:txBody>
      </p:sp>
    </p:spTree>
    <p:extLst>
      <p:ext uri="{BB962C8B-B14F-4D97-AF65-F5344CB8AC3E}">
        <p14:creationId xmlns:p14="http://schemas.microsoft.com/office/powerpoint/2010/main" val="1139543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B9D2605-24A0-412C-BF24-6C4DCF804AED}"/>
              </a:ext>
            </a:extLst>
          </p:cNvPr>
          <p:cNvSpPr txBox="1"/>
          <p:nvPr/>
        </p:nvSpPr>
        <p:spPr>
          <a:xfrm>
            <a:off x="121920" y="152400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、毫米波雷达</a:t>
            </a:r>
            <a:r>
              <a:rPr lang="en-US" altLang="zh-CN" dirty="0"/>
              <a:t>-</a:t>
            </a:r>
            <a:r>
              <a:rPr lang="zh-CN" altLang="en-US" dirty="0"/>
              <a:t>优势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B7973559-8E67-44D4-BF88-8951A4314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661790"/>
            <a:ext cx="10813473" cy="574593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1600" dirty="0"/>
              <a:t>1.</a:t>
            </a:r>
            <a:r>
              <a:rPr lang="zh-CN" altLang="en-US" sz="1600" dirty="0"/>
              <a:t>穿透性强</a:t>
            </a:r>
            <a:endParaRPr lang="en-US" altLang="zh-CN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/>
              <a:t>非接触探测，可穿透相对厚度、均匀的塑料、玻璃、陶瓷等介质。</a:t>
            </a:r>
            <a:endParaRPr lang="en-US" altLang="zh-CN" sz="11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600" dirty="0"/>
              <a:t>2.</a:t>
            </a:r>
            <a:r>
              <a:rPr lang="zh-CN" altLang="en-US" sz="1600" dirty="0"/>
              <a:t>测速测距测角</a:t>
            </a:r>
            <a:endParaRPr lang="en-US" altLang="zh-CN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/>
              <a:t>探测距离远，测距精度高。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/>
              <a:t>感应角度大，测距范围广，可以同时读取多个不同距离目标的距离信息。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/>
              <a:t>两收以上可探测方位</a:t>
            </a:r>
            <a:endParaRPr lang="en-US" altLang="zh-CN" sz="11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600" dirty="0"/>
              <a:t>3. </a:t>
            </a:r>
            <a:r>
              <a:rPr lang="zh-CN" altLang="en-US" sz="1600" dirty="0"/>
              <a:t>方向性好</a:t>
            </a:r>
            <a:endParaRPr lang="en-US" altLang="zh-CN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000" dirty="0"/>
              <a:t>由于天线和其他的微波元器件尺寸与频率有关，因此毫米波雷达的天线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000" dirty="0"/>
              <a:t>      和微波元器件可以较小，小的天线尺寸可获得窄波束。</a:t>
            </a:r>
            <a:endParaRPr lang="en-US" altLang="zh-CN" sz="10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600" dirty="0"/>
              <a:t>4. </a:t>
            </a:r>
            <a:r>
              <a:rPr lang="zh-CN" altLang="en-US" sz="1600" dirty="0"/>
              <a:t>全天候抗干扰</a:t>
            </a:r>
            <a:endParaRPr lang="en-US" altLang="zh-CN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/>
              <a:t>不受温度、湿度、噪声、气流、尘埃、光线等影响，适合恶劣气候。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/>
              <a:t>大气衰减虽然限制了毫米波雷达的性能，但有助于减小许多雷达一起工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/>
              <a:t>作时的相互影响。</a:t>
            </a:r>
            <a:endParaRPr lang="en-US" altLang="zh-CN" sz="11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600" dirty="0"/>
              <a:t>5. </a:t>
            </a:r>
            <a:r>
              <a:rPr lang="zh-CN" altLang="en-US" sz="1600" dirty="0"/>
              <a:t>安全环保</a:t>
            </a:r>
            <a:endParaRPr lang="en-US" altLang="zh-CN" sz="1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/>
              <a:t>输出功率小，不足手机输出功率</a:t>
            </a:r>
            <a:r>
              <a:rPr lang="en-US" altLang="zh-CN" sz="1100" dirty="0"/>
              <a:t>1/10</a:t>
            </a:r>
            <a:r>
              <a:rPr lang="zh-CN" altLang="en-US" sz="1100" dirty="0"/>
              <a:t>。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/>
              <a:t>使用寿命长</a:t>
            </a:r>
            <a:endParaRPr lang="en-US" altLang="zh-CN" sz="1100" dirty="0"/>
          </a:p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endParaRPr lang="en-US" altLang="zh-CN" sz="1600" dirty="0"/>
          </a:p>
          <a:p>
            <a:pPr marL="342900" indent="-342900">
              <a:buFont typeface="+mj-lt"/>
              <a:buAutoNum type="arabicPeriod"/>
            </a:pPr>
            <a:endParaRPr lang="en-US" altLang="zh-CN" sz="1600" dirty="0"/>
          </a:p>
          <a:p>
            <a:pPr marL="342900" indent="-342900">
              <a:buFont typeface="+mj-lt"/>
              <a:buAutoNum type="arabicPeriod"/>
            </a:pPr>
            <a:endParaRPr lang="en-US" altLang="zh-CN" sz="1600" dirty="0"/>
          </a:p>
          <a:p>
            <a:pPr marL="342900" indent="-342900">
              <a:buFont typeface="+mj-lt"/>
              <a:buAutoNum type="arabicPeriod"/>
            </a:pPr>
            <a:endParaRPr lang="zh-CN" altLang="en-US" sz="16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A1EBE35-4A28-4682-BE72-C011D0268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71" y="966172"/>
            <a:ext cx="2632070" cy="196245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076BCCE-D8EA-4F42-A137-D3D28CAE1B39}"/>
              </a:ext>
            </a:extLst>
          </p:cNvPr>
          <p:cNvSpPr/>
          <p:nvPr/>
        </p:nvSpPr>
        <p:spPr>
          <a:xfrm>
            <a:off x="5807210" y="1044511"/>
            <a:ext cx="7523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" b="0" i="0" u="none" strike="noStrike" baseline="0" dirty="0">
                <a:solidFill>
                  <a:srgbClr val="FFFFFF"/>
                </a:solidFill>
                <a:latin typeface="SourceHanSansCN-Light"/>
              </a:rPr>
              <a:t>智能照明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641A4AD-34AB-4DBD-B34C-C9B582FF3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773" y="1958446"/>
            <a:ext cx="2340210" cy="24576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8AE32D8-2FCF-4115-918D-B9C6883B1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648" y="5137365"/>
            <a:ext cx="1687593" cy="11973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3CA6EF-FE21-469C-A474-4D1209C72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405" y="2928629"/>
            <a:ext cx="2172836" cy="21971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FB58A63-FE1F-4D36-8017-421A26EA7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262" y="921288"/>
            <a:ext cx="1177129" cy="10996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3D2E309-B62E-417E-A76E-1F810DDEBD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6241" y="4395734"/>
            <a:ext cx="1457528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82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B7EC50E-263C-466A-BEEE-4A61369DAA80}"/>
              </a:ext>
            </a:extLst>
          </p:cNvPr>
          <p:cNvSpPr txBox="1"/>
          <p:nvPr/>
        </p:nvSpPr>
        <p:spPr>
          <a:xfrm>
            <a:off x="121920" y="152400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、毫米波雷达</a:t>
            </a:r>
            <a:r>
              <a:rPr lang="en-US" altLang="zh-CN" dirty="0"/>
              <a:t>-</a:t>
            </a:r>
            <a:r>
              <a:rPr lang="zh-CN" altLang="en-US" dirty="0"/>
              <a:t>竞品对比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3AC8C8C-8CA1-4E0A-B30E-F1D1B9D36ECB}"/>
              </a:ext>
            </a:extLst>
          </p:cNvPr>
          <p:cNvSpPr txBox="1"/>
          <p:nvPr/>
        </p:nvSpPr>
        <p:spPr>
          <a:xfrm>
            <a:off x="254000" y="590496"/>
            <a:ext cx="11647055" cy="570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b="0" i="0" dirty="0">
                <a:solidFill>
                  <a:srgbClr val="2222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雷达的优势是白天黑夜均能探测远距离的目标，且不受雾、云和雨的阻挡，具有全天候、全天时的特点，并有一定的穿透能力。因此，雷达不仅成为军事上必不可少的电子装备，而且广泛应用于社会经济发展（气象预报、资源探测、环境检测等）和科学研究（大气物理、电子层结构研究等）。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92ED127-C53A-41D1-8DA6-8206541FF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7" y="1439306"/>
            <a:ext cx="7426040" cy="473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9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B7EC50E-263C-466A-BEEE-4A61369DAA80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、毫米波雷达</a:t>
            </a:r>
            <a:r>
              <a:rPr lang="en-US" altLang="zh-CN" dirty="0"/>
              <a:t>-</a:t>
            </a:r>
            <a:r>
              <a:rPr lang="zh-CN" altLang="en-US" dirty="0"/>
              <a:t>安装方式及感应范围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735187-9079-4B7F-8C35-D5A690347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6" y="763367"/>
            <a:ext cx="10515552" cy="533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02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DCC119-90D8-4E31-AB43-84E6C7BAC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492" y="809421"/>
            <a:ext cx="8243147" cy="45363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C1B05F-1FE3-419D-873C-42C87AB8E8CD}"/>
              </a:ext>
            </a:extLst>
          </p:cNvPr>
          <p:cNvSpPr txBox="1"/>
          <p:nvPr/>
        </p:nvSpPr>
        <p:spPr>
          <a:xfrm>
            <a:off x="121919" y="152400"/>
            <a:ext cx="453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、毫米波雷达</a:t>
            </a:r>
            <a:r>
              <a:rPr lang="en-US" altLang="zh-CN" dirty="0"/>
              <a:t>-</a:t>
            </a:r>
            <a:r>
              <a:rPr lang="zh-CN" altLang="en-US" dirty="0"/>
              <a:t>常用引脚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B819C78-D8F3-4795-9F16-58F4EE72EBA2}"/>
              </a:ext>
            </a:extLst>
          </p:cNvPr>
          <p:cNvSpPr txBox="1"/>
          <p:nvPr/>
        </p:nvSpPr>
        <p:spPr>
          <a:xfrm>
            <a:off x="1060026" y="5633438"/>
            <a:ext cx="540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备注：不同模块的引脚会有细微差别，以上供参考</a:t>
            </a:r>
          </a:p>
        </p:txBody>
      </p:sp>
    </p:spTree>
    <p:extLst>
      <p:ext uri="{BB962C8B-B14F-4D97-AF65-F5344CB8AC3E}">
        <p14:creationId xmlns:p14="http://schemas.microsoft.com/office/powerpoint/2010/main" val="1443279247"/>
      </p:ext>
    </p:extLst>
  </p:cSld>
  <p:clrMapOvr>
    <a:masterClrMapping/>
  </p:clrMapOvr>
</p:sld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900</TotalTime>
  <Words>2649</Words>
  <Application>Microsoft Office PowerPoint</Application>
  <PresentationFormat>宽屏</PresentationFormat>
  <Paragraphs>237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Microsoft Yahei</vt:lpstr>
      <vt:lpstr>SourceHanSansCN-Light</vt:lpstr>
      <vt:lpstr>等线</vt:lpstr>
      <vt:lpstr>方正姚体</vt:lpstr>
      <vt:lpstr>华文新魏</vt:lpstr>
      <vt:lpstr>隶书</vt:lpstr>
      <vt:lpstr>微软雅黑</vt:lpstr>
      <vt:lpstr>微软雅黑 Light</vt:lpstr>
      <vt:lpstr>Arial</vt:lpstr>
      <vt:lpstr>Cambria Math</vt:lpstr>
      <vt:lpstr>Trebuchet MS</vt:lpstr>
      <vt:lpstr>Wingdings</vt:lpstr>
      <vt:lpstr>Wingdings 3</vt:lpstr>
      <vt:lpstr>平面</vt:lpstr>
      <vt:lpstr>毫米波雷达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智能化衍变</vt:lpstr>
      <vt:lpstr>PowerPoint 演示文稿</vt:lpstr>
      <vt:lpstr>PowerPoint 演示文稿</vt:lpstr>
      <vt:lpstr>PowerPoint 演示文稿</vt:lpstr>
      <vt:lpstr>毫米波产品介绍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应用篇：智能卫浴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应用篇：智能家电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 谢 聆 听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 Li</dc:creator>
  <cp:lastModifiedBy>Bing Li</cp:lastModifiedBy>
  <cp:revision>95</cp:revision>
  <dcterms:created xsi:type="dcterms:W3CDTF">2023-06-14T02:48:55Z</dcterms:created>
  <dcterms:modified xsi:type="dcterms:W3CDTF">2023-06-18T14:56:13Z</dcterms:modified>
</cp:coreProperties>
</file>